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71" r:id="rId10"/>
    <p:sldId id="272" r:id="rId11"/>
    <p:sldId id="273" r:id="rId12"/>
    <p:sldId id="274" r:id="rId13"/>
    <p:sldId id="275" r:id="rId14"/>
    <p:sldId id="276" r:id="rId15"/>
    <p:sldId id="277" r:id="rId16"/>
    <p:sldId id="278" r:id="rId17"/>
    <p:sldId id="279" r:id="rId18"/>
    <p:sldId id="280" r:id="rId19"/>
    <p:sldId id="281" r:id="rId20"/>
    <p:sldId id="282" r:id="rId21"/>
    <p:sldId id="266" r:id="rId22"/>
    <p:sldId id="267" r:id="rId23"/>
    <p:sldId id="283" r:id="rId24"/>
    <p:sldId id="269" r:id="rId25"/>
    <p:sldId id="268" r:id="rId26"/>
    <p:sldId id="270"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5" r:id="rId48"/>
    <p:sldId id="304" r:id="rId49"/>
    <p:sldId id="306" r:id="rId50"/>
    <p:sldId id="307" r:id="rId51"/>
    <p:sldId id="308" r:id="rId52"/>
    <p:sldId id="315" r:id="rId53"/>
    <p:sldId id="309" r:id="rId54"/>
    <p:sldId id="310" r:id="rId55"/>
    <p:sldId id="311" r:id="rId56"/>
    <p:sldId id="312" r:id="rId57"/>
    <p:sldId id="313" r:id="rId58"/>
    <p:sldId id="314" r:id="rId59"/>
    <p:sldId id="317" r:id="rId60"/>
    <p:sldId id="318" r:id="rId61"/>
    <p:sldId id="319" r:id="rId62"/>
    <p:sldId id="320" r:id="rId63"/>
    <p:sldId id="321" r:id="rId64"/>
    <p:sldId id="322" r:id="rId65"/>
    <p:sldId id="323" r:id="rId66"/>
    <p:sldId id="324" r:id="rId67"/>
    <p:sldId id="327" r:id="rId68"/>
    <p:sldId id="326" r:id="rId69"/>
    <p:sldId id="328" r:id="rId70"/>
    <p:sldId id="329" r:id="rId71"/>
    <p:sldId id="349" r:id="rId72"/>
    <p:sldId id="350" r:id="rId73"/>
    <p:sldId id="351" r:id="rId74"/>
    <p:sldId id="352" r:id="rId75"/>
    <p:sldId id="353" r:id="rId76"/>
    <p:sldId id="354" r:id="rId77"/>
    <p:sldId id="355" r:id="rId78"/>
    <p:sldId id="343" r:id="rId79"/>
    <p:sldId id="344" r:id="rId80"/>
    <p:sldId id="345" r:id="rId81"/>
    <p:sldId id="347" r:id="rId82"/>
    <p:sldId id="346" r:id="rId83"/>
    <p:sldId id="348" r:id="rId84"/>
    <p:sldId id="339" r:id="rId85"/>
    <p:sldId id="341" r:id="rId86"/>
    <p:sldId id="342" r:id="rId87"/>
    <p:sldId id="330" r:id="rId88"/>
    <p:sldId id="331" r:id="rId89"/>
    <p:sldId id="332" r:id="rId90"/>
    <p:sldId id="333" r:id="rId91"/>
    <p:sldId id="334" r:id="rId92"/>
    <p:sldId id="337" r:id="rId93"/>
    <p:sldId id="335" r:id="rId94"/>
    <p:sldId id="338" r:id="rId95"/>
    <p:sldId id="336" r:id="rId96"/>
    <p:sldId id="340" r:id="rId9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147" autoAdjust="0"/>
    <p:restoredTop sz="94660"/>
  </p:normalViewPr>
  <p:slideViewPr>
    <p:cSldViewPr>
      <p:cViewPr varScale="1">
        <p:scale>
          <a:sx n="64" d="100"/>
          <a:sy n="64" d="100"/>
        </p:scale>
        <p:origin x="-1500"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3/6/2020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8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8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92.jpeg"/></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9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9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 Id="rId4" Type="http://schemas.openxmlformats.org/officeDocument/2006/relationships/image" Target="../media/image10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1800285"/>
            <a:ext cx="4876800" cy="4524315"/>
          </a:xfrm>
          <a:prstGeom prst="rect">
            <a:avLst/>
          </a:prstGeom>
        </p:spPr>
        <p:txBody>
          <a:bodyPr wrap="square">
            <a:spAutoFit/>
          </a:bodyPr>
          <a:lstStyle/>
          <a:p>
            <a:r>
              <a:rPr lang="en-US" sz="3600" dirty="0" smtClean="0">
                <a:solidFill>
                  <a:schemeClr val="accent1"/>
                </a:solidFill>
              </a:rPr>
              <a:t>DIFFERENT TYPES </a:t>
            </a:r>
          </a:p>
          <a:p>
            <a:r>
              <a:rPr lang="en-US" sz="3600" dirty="0" smtClean="0"/>
              <a:t>• TEA ROSES </a:t>
            </a:r>
          </a:p>
          <a:p>
            <a:r>
              <a:rPr lang="en-US" sz="3600" dirty="0" smtClean="0"/>
              <a:t>• HYBRID TEA </a:t>
            </a:r>
          </a:p>
          <a:p>
            <a:r>
              <a:rPr lang="en-US" sz="3600" dirty="0" smtClean="0"/>
              <a:t>• HYBRID PERPETUALS </a:t>
            </a:r>
          </a:p>
          <a:p>
            <a:r>
              <a:rPr lang="en-US" sz="3600" dirty="0" smtClean="0"/>
              <a:t>• POLYANTHUS </a:t>
            </a:r>
          </a:p>
          <a:p>
            <a:r>
              <a:rPr lang="en-US" sz="3600" dirty="0" smtClean="0"/>
              <a:t>• FLORIBUNDA </a:t>
            </a:r>
          </a:p>
          <a:p>
            <a:r>
              <a:rPr lang="en-US" sz="3600" dirty="0" smtClean="0"/>
              <a:t>• GRANDIFLORA </a:t>
            </a:r>
          </a:p>
          <a:p>
            <a:r>
              <a:rPr lang="en-US" sz="3600" dirty="0" smtClean="0"/>
              <a:t>• CLIMBERS</a:t>
            </a:r>
            <a:endParaRPr lang="en-US" sz="3600" dirty="0"/>
          </a:p>
        </p:txBody>
      </p:sp>
      <p:sp>
        <p:nvSpPr>
          <p:cNvPr id="3" name="TextBox 2"/>
          <p:cNvSpPr txBox="1"/>
          <p:nvPr/>
        </p:nvSpPr>
        <p:spPr>
          <a:xfrm>
            <a:off x="914400" y="381000"/>
            <a:ext cx="7772400" cy="2123658"/>
          </a:xfrm>
          <a:prstGeom prst="rect">
            <a:avLst/>
          </a:prstGeom>
          <a:noFill/>
        </p:spPr>
        <p:txBody>
          <a:bodyPr wrap="square" rtlCol="0">
            <a:spAutoFit/>
          </a:bodyPr>
          <a:lstStyle/>
          <a:p>
            <a:pPr algn="ctr"/>
            <a:r>
              <a:rPr lang="en-US" sz="4400" b="1" dirty="0" smtClean="0">
                <a:solidFill>
                  <a:schemeClr val="accent2"/>
                </a:solidFill>
              </a:rPr>
              <a:t>ROSES (</a:t>
            </a:r>
            <a:r>
              <a:rPr lang="en-US" sz="4400" b="1" i="1" dirty="0" smtClean="0">
                <a:solidFill>
                  <a:schemeClr val="accent2"/>
                </a:solidFill>
              </a:rPr>
              <a:t>Rosa</a:t>
            </a:r>
            <a:r>
              <a:rPr lang="en-US" sz="4400" b="1" dirty="0" smtClean="0">
                <a:solidFill>
                  <a:schemeClr val="accent2"/>
                </a:solidFill>
              </a:rPr>
              <a:t> spp.)</a:t>
            </a:r>
          </a:p>
          <a:p>
            <a:pPr algn="ctr"/>
            <a:r>
              <a:rPr lang="en-US" sz="4400" b="1" dirty="0" err="1" smtClean="0">
                <a:solidFill>
                  <a:schemeClr val="accent2"/>
                </a:solidFill>
              </a:rPr>
              <a:t>Rosaceae</a:t>
            </a:r>
            <a:endParaRPr lang="en-US" sz="4400" b="1" dirty="0" smtClean="0">
              <a:solidFill>
                <a:schemeClr val="accent2"/>
              </a:solidFill>
            </a:endParaRPr>
          </a:p>
          <a:p>
            <a:pPr algn="ctr"/>
            <a:endParaRPr lang="en-US" sz="4400" b="1" dirty="0">
              <a:solidFill>
                <a:schemeClr val="accent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 Pink -Madam Gladston&#10;• Dark red – Ideal&#10;• Pink – China doll&#10;• Red – Boarder king&#10;• Indian – Anjani, Rashmi, Nartaki, Swa..."/>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FLORIBUNDA&#10;• Hybrid Tea X Polyanthus&#10;• Profuse flowering in bunches&#10;• Flowers shed fast&#10;• Used for bedding and decoration&#10; "/>
          <p:cNvPicPr>
            <a:picLocks noChangeAspect="1" noChangeArrowheads="1"/>
          </p:cNvPicPr>
          <p:nvPr/>
        </p:nvPicPr>
        <p:blipFill>
          <a:blip r:embed="rId2"/>
          <a:srcRect l="5833" t="13978" b="17204"/>
          <a:stretch>
            <a:fillRect/>
          </a:stretch>
        </p:blipFill>
        <p:spPr bwMode="auto">
          <a:xfrm>
            <a:off x="0" y="0"/>
            <a:ext cx="9144000" cy="685800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Yellow&#10;• Arthur Bell, Dr. Fawn, All gold, Sea Pearl&#10; "/>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auve&#10;• Neelambari, Angel Face, Africa Star&#10; "/>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Scented&#10;• Angel Face, Delhi Princess&#10; "/>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GRANDIFLORA&#10;• Hybrid tea X Floribunda&#10;• Produces flowers in bunches&#10;– June bride&#10;– Queen Elizebeth&#10; "/>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 Red: Beauty Secret, Dark Beauty, Fast Fire&#10;Beauty Secret&#10; "/>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 Pink:Windy City, Sweet Fairy, Dizzler&#10; "/>
          <p:cNvPicPr>
            <a:picLocks noChangeAspect="1" noChangeArrowheads="1"/>
          </p:cNvPicPr>
          <p:nvPr/>
        </p:nvPicPr>
        <p:blipFill>
          <a:blip r:embed="rId2"/>
          <a:srcRect l="3333"/>
          <a:stretch>
            <a:fillRect/>
          </a:stretch>
        </p:blipFill>
        <p:spPr bwMode="auto">
          <a:xfrm>
            <a:off x="0" y="0"/>
            <a:ext cx="9144000" cy="685800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 Yellow: Baby Gold Star, Kale Gold, Delhi Star&#10;Late&#10; "/>
          <p:cNvPicPr>
            <a:picLocks noChangeAspect="1" noChangeArrowheads="1"/>
          </p:cNvPicPr>
          <p:nvPr/>
        </p:nvPicPr>
        <p:blipFill>
          <a:blip r:embed="rId2"/>
          <a:srcRect b="13333"/>
          <a:stretch>
            <a:fillRect/>
          </a:stretch>
        </p:blipFill>
        <p:spPr bwMode="auto">
          <a:xfrm>
            <a:off x="0" y="0"/>
            <a:ext cx="9144000" cy="68580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8" descr="CLIMBERS&#10;• The branches of these roses are soft and&#10;spread like climber.&#10;• Flower at the end of the branches in small&#10;clus..."/>
          <p:cNvPicPr>
            <a:picLocks noChangeAspect="1" noChangeArrowheads="1"/>
          </p:cNvPicPr>
          <p:nvPr/>
        </p:nvPicPr>
        <p:blipFill>
          <a:blip r:embed="rId2"/>
          <a:srcRect l="2500" t="7778" r="14167" b="15556"/>
          <a:stretch>
            <a:fillRect/>
          </a:stretch>
        </p:blipFill>
        <p:spPr bwMode="auto">
          <a:xfrm>
            <a:off x="0" y="0"/>
            <a:ext cx="9144000" cy="68580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762000"/>
            <a:ext cx="7010400" cy="5139869"/>
          </a:xfrm>
          <a:prstGeom prst="rect">
            <a:avLst/>
          </a:prstGeom>
        </p:spPr>
        <p:txBody>
          <a:bodyPr wrap="square">
            <a:spAutoFit/>
          </a:bodyPr>
          <a:lstStyle/>
          <a:p>
            <a:pPr algn="ctr"/>
            <a:r>
              <a:rPr lang="en-US" sz="4000" dirty="0" smtClean="0">
                <a:solidFill>
                  <a:srgbClr val="FF0000"/>
                </a:solidFill>
              </a:rPr>
              <a:t>TEA ROSES </a:t>
            </a:r>
          </a:p>
          <a:p>
            <a:pPr marL="225425" indent="-225425">
              <a:lnSpc>
                <a:spcPct val="200000"/>
              </a:lnSpc>
            </a:pPr>
            <a:r>
              <a:rPr lang="en-US" sz="2400" dirty="0" smtClean="0"/>
              <a:t>• Having the smell of tea </a:t>
            </a:r>
          </a:p>
          <a:p>
            <a:pPr marL="225425" indent="-225425">
              <a:lnSpc>
                <a:spcPct val="200000"/>
              </a:lnSpc>
            </a:pPr>
            <a:r>
              <a:rPr lang="en-US" sz="2400" dirty="0" smtClean="0"/>
              <a:t>• Its also called China rose </a:t>
            </a:r>
          </a:p>
          <a:p>
            <a:pPr marL="225425" indent="-225425">
              <a:lnSpc>
                <a:spcPct val="200000"/>
              </a:lnSpc>
            </a:pPr>
            <a:r>
              <a:rPr lang="en-US" sz="2400" dirty="0" smtClean="0"/>
              <a:t>• Stem is not hard </a:t>
            </a:r>
          </a:p>
          <a:p>
            <a:pPr marL="225425" indent="-225425">
              <a:lnSpc>
                <a:spcPct val="200000"/>
              </a:lnSpc>
            </a:pPr>
            <a:r>
              <a:rPr lang="en-US" sz="2400" dirty="0" smtClean="0"/>
              <a:t>• Have no. of small branches </a:t>
            </a:r>
          </a:p>
          <a:p>
            <a:pPr marL="225425" indent="-225425">
              <a:lnSpc>
                <a:spcPct val="200000"/>
              </a:lnSpc>
            </a:pPr>
            <a:r>
              <a:rPr lang="en-US" sz="2400" dirty="0" smtClean="0"/>
              <a:t>• Needs good sunlight flower buds of this class are longer and look beautiful.</a:t>
            </a:r>
            <a:endParaRPr lang="en-US" sz="2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54" name="Picture 26" descr="• Bi-colour: Star and Strip, Jainy Williams, Over&#10;the Rainbow&#10;Over the Rainbow&#10; "/>
          <p:cNvPicPr>
            <a:picLocks noChangeAspect="1" noChangeArrowheads="1"/>
          </p:cNvPicPr>
          <p:nvPr/>
        </p:nvPicPr>
        <p:blipFill>
          <a:blip r:embed="rId2"/>
          <a:srcRect l="3306" r="3306"/>
          <a:stretch>
            <a:fillRect/>
          </a:stretch>
        </p:blipFill>
        <p:spPr bwMode="auto">
          <a:xfrm>
            <a:off x="0" y="0"/>
            <a:ext cx="9144000" cy="716280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762000"/>
            <a:ext cx="7772400" cy="4462760"/>
          </a:xfrm>
          <a:prstGeom prst="rect">
            <a:avLst/>
          </a:prstGeom>
        </p:spPr>
        <p:txBody>
          <a:bodyPr wrap="square">
            <a:spAutoFit/>
          </a:bodyPr>
          <a:lstStyle/>
          <a:p>
            <a:r>
              <a:rPr lang="en-US" sz="4400" dirty="0" smtClean="0">
                <a:solidFill>
                  <a:srgbClr val="C00000"/>
                </a:solidFill>
              </a:rPr>
              <a:t>HYBRID PERPETUALS </a:t>
            </a:r>
          </a:p>
          <a:p>
            <a:pPr marL="404813" indent="-404813"/>
            <a:r>
              <a:rPr lang="en-US" sz="4000" dirty="0" smtClean="0"/>
              <a:t>• It produces flowers more than one season </a:t>
            </a:r>
          </a:p>
          <a:p>
            <a:r>
              <a:rPr lang="en-US" sz="4000" dirty="0" smtClean="0"/>
              <a:t>• Produces Big sized flowers </a:t>
            </a:r>
          </a:p>
          <a:p>
            <a:r>
              <a:rPr lang="en-US" sz="4000" dirty="0" smtClean="0"/>
              <a:t>• Strong and Hard stem </a:t>
            </a:r>
          </a:p>
          <a:p>
            <a:r>
              <a:rPr lang="en-US" sz="4000" dirty="0" smtClean="0"/>
              <a:t>• Good smelling </a:t>
            </a:r>
          </a:p>
          <a:p>
            <a:r>
              <a:rPr lang="en-US" sz="4000" dirty="0" smtClean="0"/>
              <a:t>• Needs pruning</a:t>
            </a:r>
            <a:endParaRPr lang="en-US" sz="4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8" name="Picture 6" descr="Black boy&#10; "/>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 White:Delhi White Pearl, Shelderer White,&#10;Rambler, American Pear, Lamark&#10; "/>
          <p:cNvPicPr>
            <a:picLocks noChangeAspect="1" noChangeArrowheads="1"/>
          </p:cNvPicPr>
          <p:nvPr/>
        </p:nvPicPr>
        <p:blipFill>
          <a:blip r:embed="rId2"/>
          <a:srcRect r="20833"/>
          <a:stretch>
            <a:fillRect/>
          </a:stretch>
        </p:blipFill>
        <p:spPr bwMode="auto">
          <a:xfrm>
            <a:off x="0" y="0"/>
            <a:ext cx="9144000" cy="685800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457200"/>
            <a:ext cx="7924800" cy="5755422"/>
          </a:xfrm>
          <a:prstGeom prst="rect">
            <a:avLst/>
          </a:prstGeom>
        </p:spPr>
        <p:txBody>
          <a:bodyPr wrap="square">
            <a:spAutoFit/>
          </a:bodyPr>
          <a:lstStyle/>
          <a:p>
            <a:pPr algn="ctr"/>
            <a:r>
              <a:rPr lang="en-US" sz="4800" dirty="0" smtClean="0">
                <a:solidFill>
                  <a:srgbClr val="C00000"/>
                </a:solidFill>
              </a:rPr>
              <a:t>POLYANTHUS </a:t>
            </a:r>
          </a:p>
          <a:p>
            <a:pPr marL="344488" indent="-344488">
              <a:lnSpc>
                <a:spcPct val="200000"/>
              </a:lnSpc>
            </a:pPr>
            <a:r>
              <a:rPr lang="en-US" sz="4000" dirty="0" smtClean="0"/>
              <a:t>• Short plants </a:t>
            </a:r>
          </a:p>
          <a:p>
            <a:pPr marL="344488" indent="-344488">
              <a:lnSpc>
                <a:spcPct val="200000"/>
              </a:lnSpc>
            </a:pPr>
            <a:r>
              <a:rPr lang="en-US" sz="4000" dirty="0" smtClean="0"/>
              <a:t>• Continuous flowering type </a:t>
            </a:r>
          </a:p>
          <a:p>
            <a:pPr marL="344488" indent="-344488">
              <a:lnSpc>
                <a:spcPct val="200000"/>
              </a:lnSpc>
            </a:pPr>
            <a:r>
              <a:rPr lang="en-US" sz="4000" dirty="0" smtClean="0"/>
              <a:t>• Flowers come in clusters </a:t>
            </a:r>
          </a:p>
          <a:p>
            <a:pPr marL="344488" indent="-344488">
              <a:lnSpc>
                <a:spcPct val="200000"/>
              </a:lnSpc>
            </a:pPr>
            <a:r>
              <a:rPr lang="en-US" sz="4000" dirty="0" smtClean="0"/>
              <a:t>• Light pruning is required</a:t>
            </a:r>
            <a:endParaRPr lang="en-US" sz="4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LTIVATION PRACTICES&#10;• Soil and Climate:&#10;• Rose can be cultivated on wide range of soils.&#10;But well-drained sandy loam soi..."/>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1000"/>
            <a:ext cx="9144000" cy="5663089"/>
          </a:xfrm>
          <a:prstGeom prst="rect">
            <a:avLst/>
          </a:prstGeom>
        </p:spPr>
        <p:txBody>
          <a:bodyPr wrap="square">
            <a:spAutoFit/>
          </a:bodyPr>
          <a:lstStyle/>
          <a:p>
            <a:pPr algn="ctr"/>
            <a:r>
              <a:rPr lang="en-US" sz="5400" dirty="0" smtClean="0">
                <a:solidFill>
                  <a:srgbClr val="C00000"/>
                </a:solidFill>
              </a:rPr>
              <a:t>FLORIBUNDA</a:t>
            </a:r>
            <a:r>
              <a:rPr lang="en-US" sz="4400" dirty="0" smtClean="0"/>
              <a:t> </a:t>
            </a:r>
          </a:p>
          <a:p>
            <a:r>
              <a:rPr lang="en-US" sz="4400" dirty="0" smtClean="0"/>
              <a:t>• Hybrid Tea X Polyanthus </a:t>
            </a:r>
          </a:p>
          <a:p>
            <a:pPr>
              <a:lnSpc>
                <a:spcPct val="200000"/>
              </a:lnSpc>
            </a:pPr>
            <a:r>
              <a:rPr lang="en-US" sz="4400" dirty="0" smtClean="0"/>
              <a:t>• Profuse flowering in bunches </a:t>
            </a:r>
          </a:p>
          <a:p>
            <a:pPr>
              <a:lnSpc>
                <a:spcPct val="200000"/>
              </a:lnSpc>
            </a:pPr>
            <a:r>
              <a:rPr lang="en-US" sz="4400" dirty="0" smtClean="0"/>
              <a:t>• Flowers shed fast </a:t>
            </a:r>
          </a:p>
          <a:p>
            <a:pPr>
              <a:lnSpc>
                <a:spcPct val="200000"/>
              </a:lnSpc>
            </a:pPr>
            <a:r>
              <a:rPr lang="en-US" sz="4400" dirty="0" smtClean="0"/>
              <a:t>• Used for bedding and decoration</a:t>
            </a:r>
            <a:endParaRPr lang="en-US" sz="44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Budding&#10;• Hybrid and Floribunda roses mainly propagated&#10;through budding. ‘T’ budding is the common&#10;method. Root stocks use..."/>
          <p:cNvPicPr>
            <a:picLocks noChangeAspect="1" noChangeArrowheads="1"/>
          </p:cNvPicPr>
          <p:nvPr/>
        </p:nvPicPr>
        <p:blipFill>
          <a:blip r:embed="rId2"/>
          <a:srcRect l="3333" t="4061" r="6667" b="9306"/>
          <a:stretch>
            <a:fillRect/>
          </a:stretch>
        </p:blipFill>
        <p:spPr bwMode="auto">
          <a:xfrm>
            <a:off x="0" y="0"/>
            <a:ext cx="9144000" cy="685800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Budding&#10;• Cut off the portions of the branch with the eyes&#10;selected is called as 'bud wood' with a budding&#10;knife remove a ..."/>
          <p:cNvPicPr>
            <a:picLocks noChangeAspect="1" noChangeArrowheads="1"/>
          </p:cNvPicPr>
          <p:nvPr/>
        </p:nvPicPr>
        <p:blipFill>
          <a:blip r:embed="rId2"/>
          <a:srcRect l="3762" t="18372" r="8464" b="14822"/>
          <a:stretch>
            <a:fillRect/>
          </a:stretch>
        </p:blipFill>
        <p:spPr bwMode="auto">
          <a:xfrm>
            <a:off x="0" y="0"/>
            <a:ext cx="9144000" cy="685800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Preparation of Field&#10;• 2 -3 ploughings are given.&#10;• 20kg Farm Yard Manure is added.&#10;• Beds are prepared(6m x 1.2m) for the..."/>
          <p:cNvPicPr>
            <a:picLocks noChangeAspect="1" noChangeArrowheads="1"/>
          </p:cNvPicPr>
          <p:nvPr/>
        </p:nvPicPr>
        <p:blipFill>
          <a:blip r:embed="rId2"/>
          <a:srcRect b="6667"/>
          <a:stretch>
            <a:fillRect/>
          </a:stretch>
        </p:blipFill>
        <p:spPr bwMode="auto">
          <a:xfrm>
            <a:off x="0" y="0"/>
            <a:ext cx="9144000" cy="685800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YBRID TEA&#10;• The flower buds are longer and look beautiful.&#10;• The flowers slow opening and hence can be&#10;kept in vases for ..."/>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Planting&#10;• Planting time October – November or any&#10;time when it is not very hot or cool.&#10;• Before planting, the top 30 cm ..."/>
          <p:cNvPicPr>
            <a:picLocks noChangeAspect="1" noChangeArrowheads="1"/>
          </p:cNvPicPr>
          <p:nvPr/>
        </p:nvPicPr>
        <p:blipFill>
          <a:blip r:embed="rId2"/>
          <a:srcRect/>
          <a:stretch>
            <a:fillRect/>
          </a:stretch>
        </p:blipFill>
        <p:spPr bwMode="auto">
          <a:xfrm>
            <a:off x="0" y="0"/>
            <a:ext cx="9144000" cy="708660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Planting&#10;• The bud union point where the scion joins the&#10;stock is kept just above the ground level.&#10;• While planting it is..."/>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Time of pruning&#10;• Exactly 45 days prior to the date of&#10;requirement of flowers during October-&#10;December. Pruning is necessa..."/>
          <p:cNvPicPr>
            <a:picLocks noChangeAspect="1" noChangeArrowheads="1"/>
          </p:cNvPicPr>
          <p:nvPr/>
        </p:nvPicPr>
        <p:blipFill>
          <a:blip r:embed="rId2"/>
          <a:srcRect b="17778"/>
          <a:stretch>
            <a:fillRect/>
          </a:stretch>
        </p:blipFill>
        <p:spPr bwMode="auto">
          <a:xfrm>
            <a:off x="0" y="0"/>
            <a:ext cx="9144000" cy="685800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Method of Prunning&#10;• 1st Year: Cut back the shoots to four&#10;developed buds remain. Allow the lateral&#10;shoots.&#10;• 2nd Year: Re..."/>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4308872"/>
          </a:xfrm>
          <a:prstGeom prst="rect">
            <a:avLst/>
          </a:prstGeom>
        </p:spPr>
        <p:txBody>
          <a:bodyPr wrap="square">
            <a:spAutoFit/>
          </a:bodyPr>
          <a:lstStyle/>
          <a:p>
            <a:pPr algn="ctr"/>
            <a:r>
              <a:rPr lang="en-US" sz="5400" dirty="0" smtClean="0">
                <a:solidFill>
                  <a:srgbClr val="C00000"/>
                </a:solidFill>
              </a:rPr>
              <a:t>GRANDIFLORA </a:t>
            </a:r>
          </a:p>
          <a:p>
            <a:endParaRPr lang="en-US" sz="4400" dirty="0" smtClean="0"/>
          </a:p>
          <a:p>
            <a:r>
              <a:rPr lang="en-US" sz="4400" dirty="0" smtClean="0"/>
              <a:t>• Hybrid tea X Floribunda </a:t>
            </a:r>
          </a:p>
          <a:p>
            <a:pPr marL="165100" indent="-165100"/>
            <a:endParaRPr lang="en-US" sz="4400" dirty="0" smtClean="0"/>
          </a:p>
          <a:p>
            <a:pPr marL="404813" indent="-404813"/>
            <a:r>
              <a:rPr lang="en-US" sz="4400" dirty="0" smtClean="0"/>
              <a:t>• Produces flowers in bunches – June bride – Queen Elizabeth</a:t>
            </a:r>
            <a:endParaRPr lang="en-US" sz="44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ultivation practices    roses"/>
          <p:cNvPicPr>
            <a:picLocks noChangeAspect="1" noChangeArrowheads="1"/>
          </p:cNvPicPr>
          <p:nvPr/>
        </p:nvPicPr>
        <p:blipFill>
          <a:blip r:embed="rId2"/>
          <a:srcRect l="13793" t="13361" r="17241" b="4802"/>
          <a:stretch>
            <a:fillRect/>
          </a:stretch>
        </p:blipFill>
        <p:spPr bwMode="auto">
          <a:xfrm>
            <a:off x="0" y="0"/>
            <a:ext cx="9144000" cy="6858000"/>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4431983"/>
          </a:xfrm>
          <a:prstGeom prst="rect">
            <a:avLst/>
          </a:prstGeom>
        </p:spPr>
        <p:txBody>
          <a:bodyPr wrap="square">
            <a:spAutoFit/>
          </a:bodyPr>
          <a:lstStyle/>
          <a:p>
            <a:pPr algn="ctr"/>
            <a:r>
              <a:rPr lang="en-US" sz="6600" b="1" dirty="0" smtClean="0">
                <a:solidFill>
                  <a:srgbClr val="C00000"/>
                </a:solidFill>
              </a:rPr>
              <a:t>MINIATURE </a:t>
            </a:r>
            <a:endParaRPr lang="en-US" sz="5400" dirty="0" smtClean="0"/>
          </a:p>
          <a:p>
            <a:r>
              <a:rPr lang="en-US" sz="5400" dirty="0" smtClean="0"/>
              <a:t>• Known as Baby roses </a:t>
            </a:r>
          </a:p>
          <a:p>
            <a:r>
              <a:rPr lang="en-US" sz="5400" dirty="0" smtClean="0"/>
              <a:t>• Small leaves and flowers </a:t>
            </a:r>
          </a:p>
          <a:p>
            <a:r>
              <a:rPr lang="en-US" sz="5400" dirty="0" smtClean="0"/>
              <a:t>• Dwarf in stature </a:t>
            </a:r>
          </a:p>
          <a:p>
            <a:r>
              <a:rPr lang="en-US" sz="5400" dirty="0" smtClean="0"/>
              <a:t>• Used in flower arrangement</a:t>
            </a:r>
            <a:endParaRPr lang="en-US" sz="54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ultivation practices    roses"/>
          <p:cNvPicPr>
            <a:picLocks noChangeAspect="1" noChangeArrowheads="1"/>
          </p:cNvPicPr>
          <p:nvPr/>
        </p:nvPicPr>
        <p:blipFill>
          <a:blip r:embed="rId2"/>
          <a:srcRect l="4687" t="34375" r="37500" b="4375"/>
          <a:stretch>
            <a:fillRect/>
          </a:stretch>
        </p:blipFill>
        <p:spPr bwMode="auto">
          <a:xfrm>
            <a:off x="0" y="0"/>
            <a:ext cx="9144000" cy="6858000"/>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ultivation practices    roses"/>
          <p:cNvPicPr>
            <a:picLocks noChangeAspect="1" noChangeArrowheads="1"/>
          </p:cNvPicPr>
          <p:nvPr/>
        </p:nvPicPr>
        <p:blipFill>
          <a:blip r:embed="rId2"/>
          <a:srcRect l="11667" r="13333"/>
          <a:stretch>
            <a:fillRect/>
          </a:stretch>
        </p:blipFill>
        <p:spPr bwMode="auto">
          <a:xfrm>
            <a:off x="0" y="0"/>
            <a:ext cx="9144000" cy="6858000"/>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ultivation practices    roses"/>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RED&#10;• First Red&#10;• Avon&#10;• Happiness&#10;• Mr. Lincoln&#10;• Raktagandha&#10;• Black Lady&#10;• Montezuma&#10; "/>
          <p:cNvPicPr>
            <a:picLocks noChangeAspect="1" noChangeArrowheads="1"/>
          </p:cNvPicPr>
          <p:nvPr/>
        </p:nvPicPr>
        <p:blipFill>
          <a:blip r:embed="rId2"/>
          <a:srcRect/>
          <a:stretch>
            <a:fillRect/>
          </a:stretch>
        </p:blipFill>
        <p:spPr bwMode="auto">
          <a:xfrm>
            <a:off x="-228600" y="0"/>
            <a:ext cx="9601200" cy="6858000"/>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ultivation practices    roses"/>
          <p:cNvPicPr>
            <a:picLocks noChangeAspect="1" noChangeArrowheads="1"/>
          </p:cNvPicPr>
          <p:nvPr/>
        </p:nvPicPr>
        <p:blipFill>
          <a:blip r:embed="rId2"/>
          <a:srcRect l="6270" r="5956"/>
          <a:stretch>
            <a:fillRect/>
          </a:stretch>
        </p:blipFill>
        <p:spPr bwMode="auto">
          <a:xfrm>
            <a:off x="0" y="0"/>
            <a:ext cx="9144000" cy="6858000"/>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078313"/>
          </a:xfrm>
          <a:prstGeom prst="rect">
            <a:avLst/>
          </a:prstGeom>
        </p:spPr>
        <p:txBody>
          <a:bodyPr wrap="square">
            <a:spAutoFit/>
          </a:bodyPr>
          <a:lstStyle/>
          <a:p>
            <a:pPr algn="ctr"/>
            <a:r>
              <a:rPr lang="en-US" sz="6000" dirty="0" smtClean="0">
                <a:solidFill>
                  <a:srgbClr val="C00000"/>
                </a:solidFill>
              </a:rPr>
              <a:t>CLIMBERS</a:t>
            </a:r>
            <a:r>
              <a:rPr lang="en-US" sz="4400" dirty="0" smtClean="0"/>
              <a:t> </a:t>
            </a:r>
          </a:p>
          <a:p>
            <a:pPr marL="404813" indent="-404813"/>
            <a:r>
              <a:rPr lang="en-US" sz="4400" dirty="0" smtClean="0"/>
              <a:t>• The branches of these roses are soft and spread like climber. </a:t>
            </a:r>
          </a:p>
          <a:p>
            <a:pPr marL="404813" indent="-404813"/>
            <a:r>
              <a:rPr lang="en-US" sz="4400" dirty="0" smtClean="0"/>
              <a:t>• Flower at the end of the branches in small clusters. </a:t>
            </a:r>
          </a:p>
          <a:p>
            <a:pPr marL="404813" indent="-404813"/>
            <a:r>
              <a:rPr lang="en-US" sz="4400" dirty="0" smtClean="0"/>
              <a:t>• Used for raising over the pergolas and the walls.</a:t>
            </a:r>
            <a:endParaRPr lang="en-US" sz="44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ultivation practices    roses"/>
          <p:cNvPicPr>
            <a:picLocks noChangeAspect="1" noChangeArrowheads="1"/>
          </p:cNvPicPr>
          <p:nvPr/>
        </p:nvPicPr>
        <p:blipFill>
          <a:blip r:embed="rId2"/>
          <a:srcRect l="8777" t="36743" r="7210"/>
          <a:stretch>
            <a:fillRect/>
          </a:stretch>
        </p:blipFill>
        <p:spPr bwMode="auto">
          <a:xfrm>
            <a:off x="0" y="0"/>
            <a:ext cx="9144000" cy="6858000"/>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ultivation practices    roses"/>
          <p:cNvPicPr>
            <a:picLocks noChangeAspect="1" noChangeArrowheads="1"/>
          </p:cNvPicPr>
          <p:nvPr/>
        </p:nvPicPr>
        <p:blipFill>
          <a:blip r:embed="rId2"/>
          <a:srcRect r="8333"/>
          <a:stretch>
            <a:fillRect/>
          </a:stretch>
        </p:blipFill>
        <p:spPr bwMode="auto">
          <a:xfrm>
            <a:off x="0" y="0"/>
            <a:ext cx="9144000" cy="6858000"/>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ultivation practices    roses"/>
          <p:cNvPicPr>
            <a:picLocks noChangeAspect="1" noChangeArrowheads="1"/>
          </p:cNvPicPr>
          <p:nvPr/>
        </p:nvPicPr>
        <p:blipFill>
          <a:blip r:embed="rId2"/>
          <a:srcRect l="2500"/>
          <a:stretch>
            <a:fillRect/>
          </a:stretch>
        </p:blipFill>
        <p:spPr bwMode="auto">
          <a:xfrm>
            <a:off x="0" y="0"/>
            <a:ext cx="9144000" cy="6858000"/>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ultivation practices    roses"/>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Cultivation practices    roses"/>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362200"/>
            <a:ext cx="9144000" cy="2308324"/>
          </a:xfrm>
          <a:prstGeom prst="rect">
            <a:avLst/>
          </a:prstGeom>
          <a:noFill/>
        </p:spPr>
        <p:txBody>
          <a:bodyPr wrap="square" rtlCol="0">
            <a:spAutoFit/>
          </a:bodyPr>
          <a:lstStyle/>
          <a:p>
            <a:pPr algn="ctr"/>
            <a:r>
              <a:rPr lang="en-US" sz="7200" b="1" dirty="0" smtClean="0">
                <a:solidFill>
                  <a:srgbClr val="C00000"/>
                </a:solidFill>
              </a:rPr>
              <a:t>GERBERA </a:t>
            </a:r>
          </a:p>
          <a:p>
            <a:pPr algn="ctr"/>
            <a:r>
              <a:rPr lang="en-US" sz="7200" b="1" dirty="0" smtClean="0">
                <a:solidFill>
                  <a:srgbClr val="C00000"/>
                </a:solidFill>
              </a:rPr>
              <a:t>(</a:t>
            </a:r>
            <a:r>
              <a:rPr lang="en-US" sz="7200" b="1" i="1" dirty="0" smtClean="0">
                <a:solidFill>
                  <a:srgbClr val="C00000"/>
                </a:solidFill>
              </a:rPr>
              <a:t>Gerbera </a:t>
            </a:r>
            <a:r>
              <a:rPr lang="en-US" sz="7200" b="1" i="1" dirty="0" err="1" smtClean="0">
                <a:solidFill>
                  <a:srgbClr val="C00000"/>
                </a:solidFill>
              </a:rPr>
              <a:t>jamesonii</a:t>
            </a:r>
            <a:r>
              <a:rPr lang="en-US" sz="7200" b="1" dirty="0" smtClean="0">
                <a:solidFill>
                  <a:srgbClr val="C00000"/>
                </a:solidFill>
              </a:rPr>
              <a:t>)</a:t>
            </a:r>
            <a:endParaRPr lang="en-US" sz="7200" b="1" dirty="0">
              <a:solidFill>
                <a:srgbClr val="C000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AutoShape 2" descr="Image result for images of single floret and double floret gerbe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3492" name="AutoShape 4" descr="Image result for images of single floret and double floret gerbe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3494" name="AutoShape 6" descr="Image result for images of single floret and double floret gerbe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3496" name="AutoShape 8" descr="Image result for images of single floret and double floret gerbe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3498" name="Picture 10" descr="Image result for images of single floret and double floret gerbera"/>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AutoShape 2" descr="Image result for images of single floret and double floret gerbe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4516" name="AutoShape 4" descr="Image result for images of single floret and double floret gerbe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4518" name="Picture 6" descr="Image result for VARIETIES OF GERBERA"/>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YELLOW&#10;• Gold Medal&#10;• Golden Star&#10;• Golden Times&#10;• Yellow Success&#10;• Pusa Sonia&#10; "/>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AutoShape 2" descr="Image result for VARIETIES OF GERBE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64" name="AutoShape 4" descr="Image result for VARIETIES OF GERBE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6566" name="Picture 6" descr="Image result for VARIETIES OF GERBERA"/>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Image result for VARIETIES OF GERBERA"/>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438400"/>
            <a:ext cx="9144000" cy="1723549"/>
          </a:xfrm>
          <a:prstGeom prst="rect">
            <a:avLst/>
          </a:prstGeom>
          <a:noFill/>
        </p:spPr>
        <p:txBody>
          <a:bodyPr wrap="square" rtlCol="0">
            <a:spAutoFit/>
          </a:bodyPr>
          <a:lstStyle/>
          <a:p>
            <a:pPr algn="ctr"/>
            <a:r>
              <a:rPr lang="en-US" sz="5400" b="1" dirty="0" smtClean="0">
                <a:solidFill>
                  <a:srgbClr val="FF0000"/>
                </a:solidFill>
              </a:rPr>
              <a:t>CHRYSANTHEMUM </a:t>
            </a:r>
            <a:r>
              <a:rPr lang="en-US" sz="5200" b="1" dirty="0" smtClean="0">
                <a:solidFill>
                  <a:srgbClr val="FF0000"/>
                </a:solidFill>
              </a:rPr>
              <a:t>(</a:t>
            </a:r>
            <a:r>
              <a:rPr lang="en-US" sz="5200" b="1" i="1" dirty="0" smtClean="0">
                <a:solidFill>
                  <a:srgbClr val="FF0000"/>
                </a:solidFill>
              </a:rPr>
              <a:t>Chrysanthemum </a:t>
            </a:r>
            <a:r>
              <a:rPr lang="en-US" sz="5200" b="1" i="1" dirty="0" err="1" smtClean="0">
                <a:solidFill>
                  <a:srgbClr val="FF0000"/>
                </a:solidFill>
              </a:rPr>
              <a:t>grandiflorum</a:t>
            </a:r>
            <a:r>
              <a:rPr lang="en-US" sz="5200" b="1" dirty="0" smtClean="0">
                <a:solidFill>
                  <a:srgbClr val="FF0000"/>
                </a:solidFill>
              </a:rPr>
              <a:t>)</a:t>
            </a:r>
            <a:endParaRPr lang="en-US" sz="5200" b="1" dirty="0">
              <a:solidFill>
                <a:srgbClr val="FF0000"/>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Single bloom chrysanthemum"/>
          <p:cNvPicPr>
            <a:picLocks noChangeAspect="1" noChangeArrowheads="1"/>
          </p:cNvPicPr>
          <p:nvPr/>
        </p:nvPicPr>
        <p:blipFill>
          <a:blip r:embed="rId2"/>
          <a:srcRect/>
          <a:stretch>
            <a:fillRect/>
          </a:stretch>
        </p:blipFill>
        <p:spPr bwMode="auto">
          <a:xfrm>
            <a:off x="0" y="914399"/>
            <a:ext cx="9144000" cy="5943601"/>
          </a:xfrm>
          <a:prstGeom prst="rect">
            <a:avLst/>
          </a:prstGeom>
          <a:noFill/>
        </p:spPr>
      </p:pic>
      <p:sp>
        <p:nvSpPr>
          <p:cNvPr id="3" name="TextBox 2"/>
          <p:cNvSpPr txBox="1"/>
          <p:nvPr/>
        </p:nvSpPr>
        <p:spPr>
          <a:xfrm>
            <a:off x="0" y="76200"/>
            <a:ext cx="9144000" cy="769441"/>
          </a:xfrm>
          <a:prstGeom prst="rect">
            <a:avLst/>
          </a:prstGeom>
          <a:noFill/>
        </p:spPr>
        <p:txBody>
          <a:bodyPr wrap="square" rtlCol="0">
            <a:spAutoFit/>
          </a:bodyPr>
          <a:lstStyle/>
          <a:p>
            <a:pPr algn="ctr"/>
            <a:r>
              <a:rPr lang="en-US" sz="4400" b="1" dirty="0" smtClean="0">
                <a:solidFill>
                  <a:srgbClr val="C00000"/>
                </a:solidFill>
              </a:rPr>
              <a:t>SINGLE BLOOM</a:t>
            </a:r>
            <a:endParaRPr lang="en-US" sz="4400" b="1" dirty="0">
              <a:solidFill>
                <a:srgbClr val="C00000"/>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Quilled chrysanthemum"/>
          <p:cNvPicPr>
            <a:picLocks noChangeAspect="1" noChangeArrowheads="1"/>
          </p:cNvPicPr>
          <p:nvPr/>
        </p:nvPicPr>
        <p:blipFill>
          <a:blip r:embed="rId2"/>
          <a:srcRect/>
          <a:stretch>
            <a:fillRect/>
          </a:stretch>
        </p:blipFill>
        <p:spPr bwMode="auto">
          <a:xfrm>
            <a:off x="0" y="838200"/>
            <a:ext cx="9144000" cy="6019800"/>
          </a:xfrm>
          <a:prstGeom prst="rect">
            <a:avLst/>
          </a:prstGeom>
          <a:noFill/>
        </p:spPr>
      </p:pic>
      <p:sp>
        <p:nvSpPr>
          <p:cNvPr id="3" name="TextBox 2"/>
          <p:cNvSpPr txBox="1"/>
          <p:nvPr/>
        </p:nvSpPr>
        <p:spPr>
          <a:xfrm>
            <a:off x="0" y="0"/>
            <a:ext cx="9144000" cy="830997"/>
          </a:xfrm>
          <a:prstGeom prst="rect">
            <a:avLst/>
          </a:prstGeom>
          <a:noFill/>
        </p:spPr>
        <p:txBody>
          <a:bodyPr wrap="square" rtlCol="0">
            <a:spAutoFit/>
          </a:bodyPr>
          <a:lstStyle/>
          <a:p>
            <a:pPr algn="ctr"/>
            <a:r>
              <a:rPr lang="en-US" sz="4800" b="1" dirty="0" smtClean="0">
                <a:solidFill>
                  <a:srgbClr val="C00000"/>
                </a:solidFill>
              </a:rPr>
              <a:t>QUILLED BLOOM</a:t>
            </a:r>
            <a:endParaRPr lang="en-US" sz="4800" b="1" dirty="0">
              <a:solidFill>
                <a:srgbClr val="C00000"/>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pider chrysanthemum"/>
          <p:cNvPicPr>
            <a:picLocks noChangeAspect="1" noChangeArrowheads="1"/>
          </p:cNvPicPr>
          <p:nvPr/>
        </p:nvPicPr>
        <p:blipFill>
          <a:blip r:embed="rId2"/>
          <a:srcRect/>
          <a:stretch>
            <a:fillRect/>
          </a:stretch>
        </p:blipFill>
        <p:spPr bwMode="auto">
          <a:xfrm>
            <a:off x="0" y="990600"/>
            <a:ext cx="9144000" cy="5867400"/>
          </a:xfrm>
          <a:prstGeom prst="rect">
            <a:avLst/>
          </a:prstGeom>
          <a:noFill/>
        </p:spPr>
      </p:pic>
      <p:sp>
        <p:nvSpPr>
          <p:cNvPr id="3" name="TextBox 2"/>
          <p:cNvSpPr txBox="1"/>
          <p:nvPr/>
        </p:nvSpPr>
        <p:spPr>
          <a:xfrm>
            <a:off x="0" y="0"/>
            <a:ext cx="9144000" cy="1015663"/>
          </a:xfrm>
          <a:prstGeom prst="rect">
            <a:avLst/>
          </a:prstGeom>
          <a:noFill/>
        </p:spPr>
        <p:txBody>
          <a:bodyPr wrap="square" rtlCol="0">
            <a:spAutoFit/>
          </a:bodyPr>
          <a:lstStyle/>
          <a:p>
            <a:pPr algn="ctr"/>
            <a:r>
              <a:rPr lang="en-US" sz="6000" dirty="0" smtClean="0">
                <a:solidFill>
                  <a:srgbClr val="C00000"/>
                </a:solidFill>
              </a:rPr>
              <a:t>SPIDER BLOOM</a:t>
            </a:r>
            <a:endParaRPr lang="en-US" sz="6000" dirty="0">
              <a:solidFill>
                <a:srgbClr val="C00000"/>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Pompons chrysanthemum"/>
          <p:cNvPicPr>
            <a:picLocks noChangeAspect="1" noChangeArrowheads="1"/>
          </p:cNvPicPr>
          <p:nvPr/>
        </p:nvPicPr>
        <p:blipFill>
          <a:blip r:embed="rId2"/>
          <a:srcRect/>
          <a:stretch>
            <a:fillRect/>
          </a:stretch>
        </p:blipFill>
        <p:spPr bwMode="auto">
          <a:xfrm>
            <a:off x="0" y="914400"/>
            <a:ext cx="9144000" cy="5943599"/>
          </a:xfrm>
          <a:prstGeom prst="rect">
            <a:avLst/>
          </a:prstGeom>
          <a:noFill/>
        </p:spPr>
      </p:pic>
      <p:sp>
        <p:nvSpPr>
          <p:cNvPr id="3" name="TextBox 2"/>
          <p:cNvSpPr txBox="1"/>
          <p:nvPr/>
        </p:nvSpPr>
        <p:spPr>
          <a:xfrm>
            <a:off x="0" y="0"/>
            <a:ext cx="9144000" cy="1015663"/>
          </a:xfrm>
          <a:prstGeom prst="rect">
            <a:avLst/>
          </a:prstGeom>
          <a:noFill/>
        </p:spPr>
        <p:txBody>
          <a:bodyPr wrap="square" rtlCol="0">
            <a:spAutoFit/>
          </a:bodyPr>
          <a:lstStyle/>
          <a:p>
            <a:pPr algn="ctr"/>
            <a:r>
              <a:rPr lang="en-US" sz="6000" b="1" dirty="0" smtClean="0">
                <a:solidFill>
                  <a:srgbClr val="C00000"/>
                </a:solidFill>
              </a:rPr>
              <a:t>POMPONS</a:t>
            </a:r>
            <a:endParaRPr lang="en-US" sz="6000" b="1" dirty="0">
              <a:solidFill>
                <a:srgbClr val="C00000"/>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Incurve chrysanthemum"/>
          <p:cNvPicPr>
            <a:picLocks noChangeAspect="1" noChangeArrowheads="1"/>
          </p:cNvPicPr>
          <p:nvPr/>
        </p:nvPicPr>
        <p:blipFill>
          <a:blip r:embed="rId2"/>
          <a:srcRect l="10000" t="10465" r="9167"/>
          <a:stretch>
            <a:fillRect/>
          </a:stretch>
        </p:blipFill>
        <p:spPr bwMode="auto">
          <a:xfrm>
            <a:off x="0" y="990600"/>
            <a:ext cx="9144000" cy="5867400"/>
          </a:xfrm>
          <a:prstGeom prst="rect">
            <a:avLst/>
          </a:prstGeom>
          <a:noFill/>
        </p:spPr>
      </p:pic>
      <p:sp>
        <p:nvSpPr>
          <p:cNvPr id="3" name="TextBox 2"/>
          <p:cNvSpPr txBox="1"/>
          <p:nvPr/>
        </p:nvSpPr>
        <p:spPr>
          <a:xfrm>
            <a:off x="0" y="0"/>
            <a:ext cx="9144000" cy="769441"/>
          </a:xfrm>
          <a:prstGeom prst="rect">
            <a:avLst/>
          </a:prstGeom>
          <a:noFill/>
        </p:spPr>
        <p:txBody>
          <a:bodyPr wrap="square" rtlCol="0">
            <a:spAutoFit/>
          </a:bodyPr>
          <a:lstStyle/>
          <a:p>
            <a:pPr algn="ctr"/>
            <a:r>
              <a:rPr lang="en-US" sz="4400" b="1" dirty="0" smtClean="0">
                <a:solidFill>
                  <a:srgbClr val="C00000"/>
                </a:solidFill>
              </a:rPr>
              <a:t>REFLEX AND INCURVE BLOOMS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Thistle chrysanthemum"/>
          <p:cNvPicPr>
            <a:picLocks noChangeAspect="1" noChangeArrowheads="1"/>
          </p:cNvPicPr>
          <p:nvPr/>
        </p:nvPicPr>
        <p:blipFill>
          <a:blip r:embed="rId2"/>
          <a:srcRect l="13542"/>
          <a:stretch>
            <a:fillRect/>
          </a:stretch>
        </p:blipFill>
        <p:spPr bwMode="auto">
          <a:xfrm>
            <a:off x="0" y="838200"/>
            <a:ext cx="9144000" cy="6019800"/>
          </a:xfrm>
          <a:prstGeom prst="rect">
            <a:avLst/>
          </a:prstGeom>
          <a:noFill/>
        </p:spPr>
      </p:pic>
      <p:sp>
        <p:nvSpPr>
          <p:cNvPr id="3" name="TextBox 2"/>
          <p:cNvSpPr txBox="1"/>
          <p:nvPr/>
        </p:nvSpPr>
        <p:spPr>
          <a:xfrm>
            <a:off x="0" y="0"/>
            <a:ext cx="9144000" cy="861774"/>
          </a:xfrm>
          <a:prstGeom prst="rect">
            <a:avLst/>
          </a:prstGeom>
          <a:noFill/>
        </p:spPr>
        <p:txBody>
          <a:bodyPr wrap="square" rtlCol="0" anchor="ctr">
            <a:spAutoFit/>
          </a:bodyPr>
          <a:lstStyle/>
          <a:p>
            <a:pPr algn="ctr"/>
            <a:r>
              <a:rPr lang="en-US" sz="3200" b="1" dirty="0" smtClean="0">
                <a:solidFill>
                  <a:srgbClr val="C00000"/>
                </a:solidFill>
              </a:rPr>
              <a:t>BRUSH OR THISTLE CHRYSANTHEMUMS</a:t>
            </a:r>
          </a:p>
          <a:p>
            <a:pPr algn="ctr"/>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362200"/>
            <a:ext cx="9144000" cy="2123658"/>
          </a:xfrm>
          <a:prstGeom prst="rect">
            <a:avLst/>
          </a:prstGeom>
          <a:noFill/>
        </p:spPr>
        <p:txBody>
          <a:bodyPr wrap="square" rtlCol="0">
            <a:spAutoFit/>
          </a:bodyPr>
          <a:lstStyle/>
          <a:p>
            <a:pPr algn="ctr"/>
            <a:r>
              <a:rPr lang="en-US" sz="6600" b="1" dirty="0" smtClean="0">
                <a:solidFill>
                  <a:srgbClr val="FF0000"/>
                </a:solidFill>
              </a:rPr>
              <a:t>CARNATION </a:t>
            </a:r>
          </a:p>
          <a:p>
            <a:pPr algn="ctr"/>
            <a:r>
              <a:rPr lang="en-US" sz="6600" b="1" dirty="0" smtClean="0">
                <a:solidFill>
                  <a:srgbClr val="FF0000"/>
                </a:solidFill>
              </a:rPr>
              <a:t>(</a:t>
            </a:r>
            <a:r>
              <a:rPr lang="en-US" sz="6600" b="1" i="1" dirty="0" smtClean="0">
                <a:solidFill>
                  <a:srgbClr val="FF0000"/>
                </a:solidFill>
              </a:rPr>
              <a:t>Dianthus </a:t>
            </a:r>
            <a:r>
              <a:rPr lang="en-US" sz="6600" b="1" i="1" dirty="0" err="1" smtClean="0">
                <a:solidFill>
                  <a:srgbClr val="FF0000"/>
                </a:solidFill>
              </a:rPr>
              <a:t>caryophyllus</a:t>
            </a:r>
            <a:r>
              <a:rPr lang="en-US" sz="6600" b="1" dirty="0" smtClean="0">
                <a:solidFill>
                  <a:srgbClr val="FF0000"/>
                </a:solidFill>
              </a:rPr>
              <a:t>)</a:t>
            </a:r>
            <a:endParaRPr lang="en-US" sz="6600" b="1" dirty="0">
              <a:solidFill>
                <a:srgbClr val="FF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915400" cy="5693866"/>
          </a:xfrm>
          <a:prstGeom prst="rect">
            <a:avLst/>
          </a:prstGeom>
        </p:spPr>
        <p:txBody>
          <a:bodyPr wrap="square">
            <a:spAutoFit/>
          </a:bodyPr>
          <a:lstStyle/>
          <a:p>
            <a:pPr algn="ctr"/>
            <a:r>
              <a:rPr lang="en-US" sz="4400" dirty="0" smtClean="0">
                <a:solidFill>
                  <a:srgbClr val="C00000"/>
                </a:solidFill>
              </a:rPr>
              <a:t>HYBRID TEA </a:t>
            </a:r>
          </a:p>
          <a:p>
            <a:pPr>
              <a:lnSpc>
                <a:spcPct val="200000"/>
              </a:lnSpc>
            </a:pPr>
            <a:r>
              <a:rPr lang="en-US" sz="3200" dirty="0" smtClean="0"/>
              <a:t>• The flower buds are longer and look beautiful. </a:t>
            </a:r>
          </a:p>
          <a:p>
            <a:pPr marL="284163" indent="-284163">
              <a:lnSpc>
                <a:spcPct val="200000"/>
              </a:lnSpc>
            </a:pPr>
            <a:r>
              <a:rPr lang="en-US" sz="3200" dirty="0" smtClean="0"/>
              <a:t>• The flowers slow opening and hence can be kept in vases for a longer time. </a:t>
            </a:r>
          </a:p>
          <a:p>
            <a:pPr>
              <a:lnSpc>
                <a:spcPct val="200000"/>
              </a:lnSpc>
            </a:pPr>
            <a:r>
              <a:rPr lang="en-US" sz="3200" dirty="0" smtClean="0"/>
              <a:t>• The flower spikes are also longer. </a:t>
            </a:r>
          </a:p>
          <a:p>
            <a:pPr>
              <a:lnSpc>
                <a:spcPct val="200000"/>
              </a:lnSpc>
            </a:pPr>
            <a:r>
              <a:rPr lang="en-US" sz="3200" dirty="0" smtClean="0"/>
              <a:t>• Flowers of wide range of </a:t>
            </a:r>
            <a:r>
              <a:rPr lang="en-US" sz="3200" dirty="0" err="1" smtClean="0"/>
              <a:t>colours</a:t>
            </a:r>
            <a:r>
              <a:rPr lang="en-US" sz="3200" dirty="0" smtClean="0"/>
              <a:t>. </a:t>
            </a:r>
            <a:endParaRPr lang="en-US" sz="32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IMAGE OF DIFFERENT TYPES OF CARNATION SPRAY SINGLE TYPES"/>
          <p:cNvPicPr>
            <a:picLocks noChangeAspect="1" noChangeArrowheads="1"/>
          </p:cNvPicPr>
          <p:nvPr/>
        </p:nvPicPr>
        <p:blipFill>
          <a:blip r:embed="rId2"/>
          <a:srcRect t="7200" b="4000"/>
          <a:stretch>
            <a:fillRect/>
          </a:stretch>
        </p:blipFill>
        <p:spPr bwMode="auto">
          <a:xfrm>
            <a:off x="0" y="0"/>
            <a:ext cx="9144000" cy="6858000"/>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
            <a:ext cx="9144000" cy="523220"/>
          </a:xfrm>
          <a:prstGeom prst="rect">
            <a:avLst/>
          </a:prstGeom>
          <a:noFill/>
        </p:spPr>
        <p:txBody>
          <a:bodyPr wrap="square" rtlCol="0">
            <a:spAutoFit/>
          </a:bodyPr>
          <a:lstStyle/>
          <a:p>
            <a:pPr algn="ctr"/>
            <a:r>
              <a:rPr lang="en-US" sz="2800" b="1" dirty="0" smtClean="0">
                <a:solidFill>
                  <a:srgbClr val="FF0000"/>
                </a:solidFill>
              </a:rPr>
              <a:t>Large flowers, with one big flower per stem</a:t>
            </a:r>
            <a:r>
              <a:rPr lang="en-US" b="1" dirty="0" smtClean="0">
                <a:solidFill>
                  <a:srgbClr val="FF0000"/>
                </a:solidFill>
              </a:rPr>
              <a:t>.</a:t>
            </a:r>
            <a:endParaRPr lang="en-US" dirty="0"/>
          </a:p>
        </p:txBody>
      </p:sp>
      <p:pic>
        <p:nvPicPr>
          <p:cNvPr id="74754" name="Picture 2" descr="Large carnation flowers"/>
          <p:cNvPicPr>
            <a:picLocks noChangeAspect="1" noChangeArrowheads="1"/>
          </p:cNvPicPr>
          <p:nvPr/>
        </p:nvPicPr>
        <p:blipFill>
          <a:blip r:embed="rId2"/>
          <a:srcRect b="21311"/>
          <a:stretch>
            <a:fillRect/>
          </a:stretch>
        </p:blipFill>
        <p:spPr bwMode="auto">
          <a:xfrm>
            <a:off x="0" y="533400"/>
            <a:ext cx="9144000" cy="6324600"/>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94" name="Picture 18" descr="https://www.homestratosphere.com/wp-content/uploads/2018/05/dwarf-carnations-051118-min.jpg"/>
          <p:cNvPicPr>
            <a:picLocks noChangeAspect="1" noChangeArrowheads="1"/>
          </p:cNvPicPr>
          <p:nvPr/>
        </p:nvPicPr>
        <p:blipFill>
          <a:blip r:embed="rId2"/>
          <a:srcRect b="20000"/>
          <a:stretch>
            <a:fillRect/>
          </a:stretch>
        </p:blipFill>
        <p:spPr bwMode="auto">
          <a:xfrm>
            <a:off x="0" y="609600"/>
            <a:ext cx="9144000" cy="6248400"/>
          </a:xfrm>
          <a:prstGeom prst="rect">
            <a:avLst/>
          </a:prstGeom>
          <a:noFill/>
        </p:spPr>
      </p:pic>
      <p:sp>
        <p:nvSpPr>
          <p:cNvPr id="19" name="TextBox 18"/>
          <p:cNvSpPr txBox="1"/>
          <p:nvPr/>
        </p:nvSpPr>
        <p:spPr>
          <a:xfrm>
            <a:off x="0" y="0"/>
            <a:ext cx="9144000" cy="646331"/>
          </a:xfrm>
          <a:prstGeom prst="rect">
            <a:avLst/>
          </a:prstGeom>
          <a:noFill/>
        </p:spPr>
        <p:txBody>
          <a:bodyPr wrap="square" rtlCol="0">
            <a:spAutoFit/>
          </a:bodyPr>
          <a:lstStyle/>
          <a:p>
            <a:pPr algn="ctr"/>
            <a:r>
              <a:rPr lang="en-US" sz="3600" b="1" dirty="0" smtClean="0">
                <a:solidFill>
                  <a:srgbClr val="FF0000"/>
                </a:solidFill>
              </a:rPr>
              <a:t>Dwarf flower, smallest type of carnation</a:t>
            </a:r>
            <a:r>
              <a:rPr lang="en-US" sz="3600" dirty="0" smtClean="0">
                <a:solidFill>
                  <a:srgbClr val="FF0000"/>
                </a:solidFill>
              </a:rPr>
              <a:t> </a:t>
            </a:r>
            <a:endParaRPr lang="en-US" sz="3600" dirty="0">
              <a:solidFill>
                <a:srgbClr val="FF0000"/>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Image result for images of spray carnation"/>
          <p:cNvPicPr>
            <a:picLocks noChangeAspect="1" noChangeArrowheads="1"/>
          </p:cNvPicPr>
          <p:nvPr/>
        </p:nvPicPr>
        <p:blipFill>
          <a:blip r:embed="rId2"/>
          <a:srcRect t="10769"/>
          <a:stretch>
            <a:fillRect/>
          </a:stretch>
        </p:blipFill>
        <p:spPr bwMode="auto">
          <a:xfrm>
            <a:off x="0" y="685800"/>
            <a:ext cx="9144000" cy="6172200"/>
          </a:xfrm>
          <a:prstGeom prst="rect">
            <a:avLst/>
          </a:prstGeom>
          <a:noFill/>
        </p:spPr>
      </p:pic>
      <p:sp>
        <p:nvSpPr>
          <p:cNvPr id="3" name="TextBox 2"/>
          <p:cNvSpPr txBox="1"/>
          <p:nvPr/>
        </p:nvSpPr>
        <p:spPr>
          <a:xfrm>
            <a:off x="0" y="0"/>
            <a:ext cx="9144000" cy="523220"/>
          </a:xfrm>
          <a:prstGeom prst="rect">
            <a:avLst/>
          </a:prstGeom>
          <a:noFill/>
        </p:spPr>
        <p:txBody>
          <a:bodyPr wrap="square" rtlCol="0">
            <a:spAutoFit/>
          </a:bodyPr>
          <a:lstStyle/>
          <a:p>
            <a:pPr algn="ctr"/>
            <a:r>
              <a:rPr lang="en-US" sz="2800" b="1" dirty="0" smtClean="0">
                <a:solidFill>
                  <a:srgbClr val="FF0000"/>
                </a:solidFill>
              </a:rPr>
              <a:t>Spray flowers, with several smaller flowers per stem</a:t>
            </a:r>
            <a:endParaRPr lang="en-US" sz="2800" b="1" dirty="0">
              <a:solidFill>
                <a:srgbClr val="FF0000"/>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707886"/>
          </a:xfrm>
          <a:prstGeom prst="rect">
            <a:avLst/>
          </a:prstGeom>
          <a:noFill/>
        </p:spPr>
        <p:txBody>
          <a:bodyPr wrap="square" rtlCol="0">
            <a:spAutoFit/>
          </a:bodyPr>
          <a:lstStyle/>
          <a:p>
            <a:pPr algn="ctr"/>
            <a:r>
              <a:rPr lang="en-US" sz="4000" b="1" dirty="0" smtClean="0">
                <a:solidFill>
                  <a:srgbClr val="C00000"/>
                </a:solidFill>
              </a:rPr>
              <a:t>Dianthus </a:t>
            </a:r>
            <a:r>
              <a:rPr lang="en-US" sz="4000" b="1" dirty="0" err="1" smtClean="0">
                <a:solidFill>
                  <a:srgbClr val="C00000"/>
                </a:solidFill>
              </a:rPr>
              <a:t>barbetus</a:t>
            </a:r>
            <a:r>
              <a:rPr lang="en-US" sz="4000" b="1" dirty="0" smtClean="0">
                <a:solidFill>
                  <a:srgbClr val="C00000"/>
                </a:solidFill>
              </a:rPr>
              <a:t> (Sweet William)</a:t>
            </a:r>
            <a:endParaRPr lang="en-US" sz="4000" b="1" dirty="0">
              <a:solidFill>
                <a:srgbClr val="C00000"/>
              </a:solidFill>
            </a:endParaRPr>
          </a:p>
        </p:txBody>
      </p:sp>
      <p:sp>
        <p:nvSpPr>
          <p:cNvPr id="3" name="Rectangle 2"/>
          <p:cNvSpPr/>
          <p:nvPr/>
        </p:nvSpPr>
        <p:spPr>
          <a:xfrm>
            <a:off x="0" y="4953000"/>
            <a:ext cx="9144000" cy="1938992"/>
          </a:xfrm>
          <a:prstGeom prst="rect">
            <a:avLst/>
          </a:prstGeom>
        </p:spPr>
        <p:txBody>
          <a:bodyPr wrap="square">
            <a:spAutoFit/>
          </a:bodyPr>
          <a:lstStyle/>
          <a:p>
            <a:pPr algn="just"/>
            <a:r>
              <a:rPr lang="en-US" sz="2000" dirty="0" smtClean="0"/>
              <a:t>This type of carnation will germinate and grow the first year you plant them. In the second year, they start to bloom, and you get new crops every year thanks to the fact that they easily reseed. One of the biggest advantages of the Sweet William carnation is that it grows in all conditions and therefore, people living in any part of the country can grow it. Sweet Williams are usually salmon, pink, white, or red, and they have an exceptional fragrance and aroma.</a:t>
            </a:r>
            <a:endParaRPr lang="en-US" sz="2000" dirty="0"/>
          </a:p>
        </p:txBody>
      </p:sp>
      <p:pic>
        <p:nvPicPr>
          <p:cNvPr id="1026" name="Picture 2" descr="Dianthus Barbatus – Sweet William"/>
          <p:cNvPicPr>
            <a:picLocks noChangeAspect="1" noChangeArrowheads="1"/>
          </p:cNvPicPr>
          <p:nvPr/>
        </p:nvPicPr>
        <p:blipFill>
          <a:blip r:embed="rId2"/>
          <a:srcRect/>
          <a:stretch>
            <a:fillRect/>
          </a:stretch>
        </p:blipFill>
        <p:spPr bwMode="auto">
          <a:xfrm>
            <a:off x="0" y="685801"/>
            <a:ext cx="9144000" cy="4190999"/>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Dianthus Chinensis"/>
          <p:cNvPicPr>
            <a:picLocks noChangeAspect="1" noChangeArrowheads="1"/>
          </p:cNvPicPr>
          <p:nvPr/>
        </p:nvPicPr>
        <p:blipFill>
          <a:blip r:embed="rId2"/>
          <a:srcRect/>
          <a:stretch>
            <a:fillRect/>
          </a:stretch>
        </p:blipFill>
        <p:spPr bwMode="auto">
          <a:xfrm>
            <a:off x="0" y="533400"/>
            <a:ext cx="9144000" cy="6324600"/>
          </a:xfrm>
          <a:prstGeom prst="rect">
            <a:avLst/>
          </a:prstGeom>
          <a:noFill/>
        </p:spPr>
      </p:pic>
      <p:sp>
        <p:nvSpPr>
          <p:cNvPr id="3" name="TextBox 2"/>
          <p:cNvSpPr txBox="1"/>
          <p:nvPr/>
        </p:nvSpPr>
        <p:spPr>
          <a:xfrm>
            <a:off x="0" y="0"/>
            <a:ext cx="9144000" cy="584775"/>
          </a:xfrm>
          <a:prstGeom prst="rect">
            <a:avLst/>
          </a:prstGeom>
          <a:noFill/>
        </p:spPr>
        <p:txBody>
          <a:bodyPr wrap="square" rtlCol="0">
            <a:spAutoFit/>
          </a:bodyPr>
          <a:lstStyle/>
          <a:p>
            <a:pPr algn="ctr"/>
            <a:r>
              <a:rPr lang="en-US" sz="3200" b="1" dirty="0" smtClean="0">
                <a:solidFill>
                  <a:srgbClr val="C00000"/>
                </a:solidFill>
              </a:rPr>
              <a:t>Dianthus </a:t>
            </a:r>
            <a:r>
              <a:rPr lang="en-US" sz="3200" b="1" dirty="0" err="1" smtClean="0">
                <a:solidFill>
                  <a:srgbClr val="C00000"/>
                </a:solidFill>
              </a:rPr>
              <a:t>chinensis</a:t>
            </a:r>
            <a:r>
              <a:rPr lang="en-US" sz="3200" b="1" dirty="0" smtClean="0">
                <a:solidFill>
                  <a:srgbClr val="C00000"/>
                </a:solidFill>
              </a:rPr>
              <a:t> (Hardy annuals)</a:t>
            </a:r>
            <a:endParaRPr lang="en-US" sz="3200" b="1" dirty="0">
              <a:solidFill>
                <a:srgbClr val="C00000"/>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991142"/>
            <a:ext cx="9144000" cy="2123658"/>
          </a:xfrm>
          <a:prstGeom prst="rect">
            <a:avLst/>
          </a:prstGeom>
          <a:noFill/>
        </p:spPr>
        <p:txBody>
          <a:bodyPr wrap="square" rtlCol="0">
            <a:spAutoFit/>
          </a:bodyPr>
          <a:lstStyle/>
          <a:p>
            <a:pPr algn="ctr"/>
            <a:r>
              <a:rPr lang="en-US" sz="6600" b="1" dirty="0" smtClean="0">
                <a:solidFill>
                  <a:srgbClr val="C00000"/>
                </a:solidFill>
              </a:rPr>
              <a:t>TUBEROSE </a:t>
            </a:r>
          </a:p>
          <a:p>
            <a:pPr algn="ctr"/>
            <a:r>
              <a:rPr lang="en-US" sz="6600" b="1" dirty="0" smtClean="0">
                <a:solidFill>
                  <a:srgbClr val="C00000"/>
                </a:solidFill>
              </a:rPr>
              <a:t>(</a:t>
            </a:r>
            <a:r>
              <a:rPr lang="en-US" sz="6600" b="1" i="1" dirty="0" err="1" smtClean="0">
                <a:solidFill>
                  <a:srgbClr val="C00000"/>
                </a:solidFill>
              </a:rPr>
              <a:t>Polianthes</a:t>
            </a:r>
            <a:r>
              <a:rPr lang="en-US" sz="6600" b="1" i="1" dirty="0" smtClean="0">
                <a:solidFill>
                  <a:srgbClr val="C00000"/>
                </a:solidFill>
              </a:rPr>
              <a:t> </a:t>
            </a:r>
            <a:r>
              <a:rPr lang="en-US" sz="6600" b="1" i="1" dirty="0" err="1" smtClean="0">
                <a:solidFill>
                  <a:srgbClr val="C00000"/>
                </a:solidFill>
              </a:rPr>
              <a:t>tuberosa</a:t>
            </a:r>
            <a:r>
              <a:rPr lang="en-US" sz="6600" b="1" dirty="0" smtClean="0">
                <a:solidFill>
                  <a:srgbClr val="C00000"/>
                </a:solidFill>
              </a:rPr>
              <a:t>)</a:t>
            </a:r>
            <a:endParaRPr lang="en-US" sz="6600" b="1" dirty="0">
              <a:solidFill>
                <a:srgbClr val="C00000"/>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AutoShape 2" descr="Image result for types of tuberos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2948" name="Picture 4" descr="Image result for types of tuberose"/>
          <p:cNvPicPr>
            <a:picLocks noChangeAspect="1" noChangeArrowheads="1"/>
          </p:cNvPicPr>
          <p:nvPr/>
        </p:nvPicPr>
        <p:blipFill>
          <a:blip r:embed="rId2"/>
          <a:srcRect/>
          <a:stretch>
            <a:fillRect/>
          </a:stretch>
        </p:blipFill>
        <p:spPr bwMode="auto">
          <a:xfrm>
            <a:off x="4572000" y="0"/>
            <a:ext cx="4572000" cy="6019800"/>
          </a:xfrm>
          <a:prstGeom prst="rect">
            <a:avLst/>
          </a:prstGeom>
          <a:noFill/>
        </p:spPr>
      </p:pic>
      <p:sp>
        <p:nvSpPr>
          <p:cNvPr id="4" name="TextBox 3"/>
          <p:cNvSpPr txBox="1"/>
          <p:nvPr/>
        </p:nvSpPr>
        <p:spPr>
          <a:xfrm>
            <a:off x="5867400" y="6096000"/>
            <a:ext cx="2362200" cy="461665"/>
          </a:xfrm>
          <a:prstGeom prst="rect">
            <a:avLst/>
          </a:prstGeom>
          <a:noFill/>
        </p:spPr>
        <p:txBody>
          <a:bodyPr wrap="square" rtlCol="0">
            <a:spAutoFit/>
          </a:bodyPr>
          <a:lstStyle/>
          <a:p>
            <a:pPr algn="ctr"/>
            <a:r>
              <a:rPr lang="en-US" sz="2400" b="1" dirty="0" smtClean="0">
                <a:solidFill>
                  <a:srgbClr val="C00000"/>
                </a:solidFill>
              </a:rPr>
              <a:t>Double type</a:t>
            </a:r>
            <a:endParaRPr lang="en-US" sz="2400" b="1" dirty="0">
              <a:solidFill>
                <a:srgbClr val="C00000"/>
              </a:solidFill>
            </a:endParaRPr>
          </a:p>
        </p:txBody>
      </p:sp>
      <p:pic>
        <p:nvPicPr>
          <p:cNvPr id="82950" name="Picture 6" descr="Single and double variety tuberose."/>
          <p:cNvPicPr>
            <a:picLocks noChangeAspect="1" noChangeArrowheads="1"/>
          </p:cNvPicPr>
          <p:nvPr/>
        </p:nvPicPr>
        <p:blipFill>
          <a:blip r:embed="rId3"/>
          <a:srcRect r="49091"/>
          <a:stretch>
            <a:fillRect/>
          </a:stretch>
        </p:blipFill>
        <p:spPr bwMode="auto">
          <a:xfrm>
            <a:off x="0" y="0"/>
            <a:ext cx="4572000" cy="6019800"/>
          </a:xfrm>
          <a:prstGeom prst="rect">
            <a:avLst/>
          </a:prstGeom>
          <a:noFill/>
        </p:spPr>
      </p:pic>
      <p:sp>
        <p:nvSpPr>
          <p:cNvPr id="6" name="TextBox 5"/>
          <p:cNvSpPr txBox="1"/>
          <p:nvPr/>
        </p:nvSpPr>
        <p:spPr>
          <a:xfrm>
            <a:off x="609600" y="6096000"/>
            <a:ext cx="3505200" cy="461665"/>
          </a:xfrm>
          <a:prstGeom prst="rect">
            <a:avLst/>
          </a:prstGeom>
          <a:noFill/>
        </p:spPr>
        <p:txBody>
          <a:bodyPr wrap="square" rtlCol="0">
            <a:spAutoFit/>
          </a:bodyPr>
          <a:lstStyle/>
          <a:p>
            <a:pPr algn="ctr"/>
            <a:r>
              <a:rPr lang="en-US" sz="2400" b="1" dirty="0" smtClean="0">
                <a:solidFill>
                  <a:srgbClr val="C00000"/>
                </a:solidFill>
              </a:rPr>
              <a:t>Single type</a:t>
            </a:r>
            <a:endParaRPr lang="en-US" sz="2400" b="1" dirty="0">
              <a:solidFill>
                <a:srgbClr val="C00000"/>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Image result for types of tuberose"/>
          <p:cNvPicPr>
            <a:picLocks noChangeAspect="1" noChangeArrowheads="1"/>
          </p:cNvPicPr>
          <p:nvPr/>
        </p:nvPicPr>
        <p:blipFill>
          <a:blip r:embed="rId2"/>
          <a:srcRect t="11111"/>
          <a:stretch>
            <a:fillRect/>
          </a:stretch>
        </p:blipFill>
        <p:spPr bwMode="auto">
          <a:xfrm>
            <a:off x="0" y="0"/>
            <a:ext cx="9144000" cy="6858000"/>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ttps://img.crocdn.co.uk/images/products2/pl/20/00/03/07/pl2000030709.jpg?width=940&amp;height=940"/>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YBRID PERPETUALS&#10;• It produces flowers more than one season&#10;• Produces Big sized flowers&#10;• Strong and Hard stem&#10;• Good sm..."/>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667000"/>
            <a:ext cx="8153400" cy="923330"/>
          </a:xfrm>
          <a:prstGeom prst="rect">
            <a:avLst/>
          </a:prstGeom>
          <a:noFill/>
        </p:spPr>
        <p:txBody>
          <a:bodyPr wrap="square" rtlCol="0">
            <a:spAutoFit/>
          </a:bodyPr>
          <a:lstStyle/>
          <a:p>
            <a:pPr algn="ctr"/>
            <a:r>
              <a:rPr lang="en-US" sz="5400" b="1" dirty="0" smtClean="0">
                <a:solidFill>
                  <a:srgbClr val="C00000"/>
                </a:solidFill>
              </a:rPr>
              <a:t>Jasmine (</a:t>
            </a:r>
            <a:r>
              <a:rPr lang="en-US" sz="5400" b="1" i="1" dirty="0" err="1" smtClean="0">
                <a:solidFill>
                  <a:srgbClr val="C00000"/>
                </a:solidFill>
              </a:rPr>
              <a:t>Jasminum</a:t>
            </a:r>
            <a:r>
              <a:rPr lang="en-US" sz="5400" b="1" dirty="0" smtClean="0">
                <a:solidFill>
                  <a:srgbClr val="C00000"/>
                </a:solidFill>
              </a:rPr>
              <a:t> spp.)</a:t>
            </a:r>
            <a:endParaRPr lang="en-US" sz="5400" b="1" dirty="0">
              <a:solidFill>
                <a:srgbClr val="C00000"/>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461665"/>
          </a:xfrm>
          <a:prstGeom prst="rect">
            <a:avLst/>
          </a:prstGeom>
          <a:noFill/>
        </p:spPr>
        <p:txBody>
          <a:bodyPr wrap="square" rtlCol="0">
            <a:spAutoFit/>
          </a:bodyPr>
          <a:lstStyle/>
          <a:p>
            <a:pPr algn="ctr"/>
            <a:r>
              <a:rPr lang="en-US" sz="2400" b="1" dirty="0" smtClean="0">
                <a:solidFill>
                  <a:srgbClr val="C00000"/>
                </a:solidFill>
              </a:rPr>
              <a:t>Crape jasmine or common jasmine (</a:t>
            </a:r>
            <a:r>
              <a:rPr lang="en-US" sz="2400" b="1" i="1" dirty="0" err="1" smtClean="0">
                <a:solidFill>
                  <a:srgbClr val="C00000"/>
                </a:solidFill>
              </a:rPr>
              <a:t>Jasminum</a:t>
            </a:r>
            <a:r>
              <a:rPr lang="en-US" sz="2400" b="1" i="1" dirty="0" smtClean="0">
                <a:solidFill>
                  <a:srgbClr val="C00000"/>
                </a:solidFill>
              </a:rPr>
              <a:t> </a:t>
            </a:r>
            <a:r>
              <a:rPr lang="en-US" sz="2400" b="1" i="1" dirty="0" err="1" smtClean="0">
                <a:solidFill>
                  <a:srgbClr val="C00000"/>
                </a:solidFill>
              </a:rPr>
              <a:t>officinale</a:t>
            </a:r>
            <a:r>
              <a:rPr lang="en-US" dirty="0" smtClean="0">
                <a:solidFill>
                  <a:srgbClr val="C00000"/>
                </a:solidFill>
              </a:rPr>
              <a:t>)</a:t>
            </a:r>
            <a:endParaRPr lang="en-US" dirty="0">
              <a:solidFill>
                <a:srgbClr val="C00000"/>
              </a:solidFill>
            </a:endParaRPr>
          </a:p>
        </p:txBody>
      </p:sp>
      <p:pic>
        <p:nvPicPr>
          <p:cNvPr id="104450" name="Picture 2" descr="Common white Jasmine"/>
          <p:cNvPicPr>
            <a:picLocks noChangeAspect="1" noChangeArrowheads="1"/>
          </p:cNvPicPr>
          <p:nvPr/>
        </p:nvPicPr>
        <p:blipFill>
          <a:blip r:embed="rId2"/>
          <a:srcRect/>
          <a:stretch>
            <a:fillRect/>
          </a:stretch>
        </p:blipFill>
        <p:spPr bwMode="auto">
          <a:xfrm>
            <a:off x="0" y="457200"/>
            <a:ext cx="9144000" cy="4114800"/>
          </a:xfrm>
          <a:prstGeom prst="rect">
            <a:avLst/>
          </a:prstGeom>
          <a:noFill/>
        </p:spPr>
      </p:pic>
      <p:sp>
        <p:nvSpPr>
          <p:cNvPr id="4" name="Rectangle 3"/>
          <p:cNvSpPr/>
          <p:nvPr/>
        </p:nvSpPr>
        <p:spPr>
          <a:xfrm>
            <a:off x="0" y="4648200"/>
            <a:ext cx="9144000" cy="2308324"/>
          </a:xfrm>
          <a:prstGeom prst="rect">
            <a:avLst/>
          </a:prstGeom>
        </p:spPr>
        <p:txBody>
          <a:bodyPr wrap="square">
            <a:spAutoFit/>
          </a:bodyPr>
          <a:lstStyle/>
          <a:p>
            <a:pPr algn="just"/>
            <a:r>
              <a:rPr lang="en-US" sz="2400" b="1" dirty="0" smtClean="0"/>
              <a:t>It is commonly known as Poet’s Jasmine, White Jasmine, Common White Jasmine or True Jasmine. This deciduous climber features pristine five-</a:t>
            </a:r>
            <a:r>
              <a:rPr lang="en-US" sz="2400" b="1" dirty="0" err="1" smtClean="0"/>
              <a:t>petaled</a:t>
            </a:r>
            <a:r>
              <a:rPr lang="en-US" sz="2400" b="1" dirty="0" smtClean="0"/>
              <a:t> white flowers with slightly fuzzy and pointed leaves. These jasmines bloom heavily during the summer. This evergreen plant grows fast and can reach heights of up to 15 feet when fully matured.</a:t>
            </a:r>
            <a:endParaRPr lang="en-US" sz="2400" b="1"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Juhi"/>
          <p:cNvPicPr>
            <a:picLocks noChangeAspect="1" noChangeArrowheads="1"/>
          </p:cNvPicPr>
          <p:nvPr/>
        </p:nvPicPr>
        <p:blipFill>
          <a:blip r:embed="rId2"/>
          <a:srcRect/>
          <a:stretch>
            <a:fillRect/>
          </a:stretch>
        </p:blipFill>
        <p:spPr bwMode="auto">
          <a:xfrm>
            <a:off x="0" y="685800"/>
            <a:ext cx="5029200" cy="4276726"/>
          </a:xfrm>
          <a:prstGeom prst="rect">
            <a:avLst/>
          </a:prstGeom>
          <a:noFill/>
        </p:spPr>
      </p:pic>
      <p:sp>
        <p:nvSpPr>
          <p:cNvPr id="3" name="TextBox 2"/>
          <p:cNvSpPr txBox="1"/>
          <p:nvPr/>
        </p:nvSpPr>
        <p:spPr>
          <a:xfrm>
            <a:off x="0" y="0"/>
            <a:ext cx="9144000" cy="584775"/>
          </a:xfrm>
          <a:prstGeom prst="rect">
            <a:avLst/>
          </a:prstGeom>
          <a:noFill/>
        </p:spPr>
        <p:txBody>
          <a:bodyPr wrap="square" rtlCol="0">
            <a:spAutoFit/>
          </a:bodyPr>
          <a:lstStyle/>
          <a:p>
            <a:pPr algn="ctr"/>
            <a:r>
              <a:rPr lang="en-US" sz="3200" b="1" dirty="0" err="1" smtClean="0">
                <a:solidFill>
                  <a:srgbClr val="C00000"/>
                </a:solidFill>
              </a:rPr>
              <a:t>Juhi</a:t>
            </a:r>
            <a:r>
              <a:rPr lang="en-US" sz="3200" b="1" dirty="0" smtClean="0">
                <a:solidFill>
                  <a:srgbClr val="C00000"/>
                </a:solidFill>
              </a:rPr>
              <a:t> (</a:t>
            </a:r>
            <a:r>
              <a:rPr lang="en-US" sz="3200" b="1" i="1" dirty="0" err="1" smtClean="0">
                <a:solidFill>
                  <a:srgbClr val="C00000"/>
                </a:solidFill>
              </a:rPr>
              <a:t>Jasminum</a:t>
            </a:r>
            <a:r>
              <a:rPr lang="en-US" sz="3200" b="1" i="1" dirty="0" smtClean="0">
                <a:solidFill>
                  <a:srgbClr val="C00000"/>
                </a:solidFill>
              </a:rPr>
              <a:t> </a:t>
            </a:r>
            <a:r>
              <a:rPr lang="en-US" sz="3200" b="1" i="1" dirty="0" err="1" smtClean="0">
                <a:solidFill>
                  <a:srgbClr val="C00000"/>
                </a:solidFill>
              </a:rPr>
              <a:t>auriculatum</a:t>
            </a:r>
            <a:r>
              <a:rPr lang="en-US" sz="3200" b="1" dirty="0" smtClean="0">
                <a:solidFill>
                  <a:srgbClr val="C00000"/>
                </a:solidFill>
              </a:rPr>
              <a:t>)</a:t>
            </a:r>
            <a:endParaRPr lang="en-US" sz="3200" b="1" dirty="0">
              <a:solidFill>
                <a:srgbClr val="C00000"/>
              </a:solidFill>
            </a:endParaRPr>
          </a:p>
        </p:txBody>
      </p:sp>
      <p:sp>
        <p:nvSpPr>
          <p:cNvPr id="4" name="TextBox 3"/>
          <p:cNvSpPr txBox="1"/>
          <p:nvPr/>
        </p:nvSpPr>
        <p:spPr>
          <a:xfrm>
            <a:off x="0" y="5029201"/>
            <a:ext cx="9144000" cy="1938992"/>
          </a:xfrm>
          <a:prstGeom prst="rect">
            <a:avLst/>
          </a:prstGeom>
          <a:noFill/>
        </p:spPr>
        <p:txBody>
          <a:bodyPr wrap="square" rtlCol="0">
            <a:spAutoFit/>
          </a:bodyPr>
          <a:lstStyle/>
          <a:p>
            <a:pPr algn="just"/>
            <a:r>
              <a:rPr lang="en-US" sz="2400" dirty="0" smtClean="0"/>
              <a:t>“</a:t>
            </a:r>
            <a:r>
              <a:rPr lang="en-US" sz="2400" dirty="0" err="1" smtClean="0"/>
              <a:t>Juhi</a:t>
            </a:r>
            <a:r>
              <a:rPr lang="en-US" sz="2400" dirty="0" smtClean="0"/>
              <a:t>”  </a:t>
            </a:r>
            <a:r>
              <a:rPr lang="en-US" sz="2400" b="1" dirty="0" err="1" smtClean="0"/>
              <a:t>Jasminum</a:t>
            </a:r>
            <a:r>
              <a:rPr lang="en-US" sz="2400" b="1" dirty="0" smtClean="0"/>
              <a:t> </a:t>
            </a:r>
            <a:r>
              <a:rPr lang="en-US" sz="2400" b="1" dirty="0" err="1" smtClean="0"/>
              <a:t>auriculatum</a:t>
            </a:r>
            <a:r>
              <a:rPr lang="en-US" sz="2400" dirty="0" smtClean="0"/>
              <a:t> is a small, evergreen, climbing shrub having beautiful flower with extremely heavy gardenia type scent. This species is not very common though it deserves a special attention. It is a stunning, small climbing bushy plant with simple ovate dark green small leaves and powdery satin white flowers.</a:t>
            </a:r>
            <a:endParaRPr lang="en-US" sz="2400" dirty="0"/>
          </a:p>
        </p:txBody>
      </p:sp>
      <p:sp>
        <p:nvSpPr>
          <p:cNvPr id="105476" name="AutoShape 4" descr="Image result for jasminum auriculatu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5478" name="Picture 6" descr="Image result for jasminum auriculatum"/>
          <p:cNvPicPr>
            <a:picLocks noChangeAspect="1" noChangeArrowheads="1"/>
          </p:cNvPicPr>
          <p:nvPr/>
        </p:nvPicPr>
        <p:blipFill>
          <a:blip r:embed="rId3"/>
          <a:srcRect l="19640" t="12800" r="10400" b="16800"/>
          <a:stretch>
            <a:fillRect/>
          </a:stretch>
        </p:blipFill>
        <p:spPr bwMode="auto">
          <a:xfrm>
            <a:off x="5029200" y="685800"/>
            <a:ext cx="4114800" cy="4267200"/>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84775"/>
          </a:xfrm>
          <a:prstGeom prst="rect">
            <a:avLst/>
          </a:prstGeom>
          <a:noFill/>
        </p:spPr>
        <p:txBody>
          <a:bodyPr wrap="square" rtlCol="0">
            <a:spAutoFit/>
          </a:bodyPr>
          <a:lstStyle/>
          <a:p>
            <a:pPr algn="ctr"/>
            <a:r>
              <a:rPr lang="en-US" sz="3200" b="1" dirty="0" smtClean="0">
                <a:solidFill>
                  <a:srgbClr val="C00000"/>
                </a:solidFill>
              </a:rPr>
              <a:t>Royal or Spanish Jasmine (</a:t>
            </a:r>
            <a:r>
              <a:rPr lang="en-US" sz="3200" b="1" i="1" dirty="0" err="1" smtClean="0">
                <a:solidFill>
                  <a:srgbClr val="C00000"/>
                </a:solidFill>
              </a:rPr>
              <a:t>Jasminum</a:t>
            </a:r>
            <a:r>
              <a:rPr lang="en-US" sz="3200" b="1" i="1" dirty="0" smtClean="0">
                <a:solidFill>
                  <a:srgbClr val="C00000"/>
                </a:solidFill>
              </a:rPr>
              <a:t> </a:t>
            </a:r>
            <a:r>
              <a:rPr lang="en-US" sz="3200" b="1" i="1" dirty="0" err="1" smtClean="0">
                <a:solidFill>
                  <a:srgbClr val="C00000"/>
                </a:solidFill>
              </a:rPr>
              <a:t>grandiflorum</a:t>
            </a:r>
            <a:r>
              <a:rPr lang="en-US" sz="3200" b="1" dirty="0" smtClean="0">
                <a:solidFill>
                  <a:srgbClr val="C00000"/>
                </a:solidFill>
              </a:rPr>
              <a:t>)</a:t>
            </a:r>
            <a:endParaRPr lang="en-US" sz="3200" b="1" dirty="0">
              <a:solidFill>
                <a:srgbClr val="C00000"/>
              </a:solidFill>
            </a:endParaRPr>
          </a:p>
        </p:txBody>
      </p:sp>
      <p:sp>
        <p:nvSpPr>
          <p:cNvPr id="3" name="Rectangle 2"/>
          <p:cNvSpPr/>
          <p:nvPr/>
        </p:nvSpPr>
        <p:spPr>
          <a:xfrm>
            <a:off x="0" y="4953000"/>
            <a:ext cx="9144000" cy="1938992"/>
          </a:xfrm>
          <a:prstGeom prst="rect">
            <a:avLst/>
          </a:prstGeom>
        </p:spPr>
        <p:txBody>
          <a:bodyPr wrap="square">
            <a:spAutoFit/>
          </a:bodyPr>
          <a:lstStyle/>
          <a:p>
            <a:pPr algn="just"/>
            <a:r>
              <a:rPr lang="en-US" sz="2000" b="1" dirty="0" err="1" smtClean="0"/>
              <a:t>Jasminum</a:t>
            </a:r>
            <a:r>
              <a:rPr lang="en-US" sz="2000" b="1" dirty="0" smtClean="0"/>
              <a:t> </a:t>
            </a:r>
            <a:r>
              <a:rPr lang="en-US" sz="2000" b="1" dirty="0" err="1" smtClean="0"/>
              <a:t>Grandiflorum</a:t>
            </a:r>
            <a:r>
              <a:rPr lang="en-US" sz="2000" b="1" dirty="0" smtClean="0"/>
              <a:t>, also called Royal jasmine, Spanish Jasmine or Catalonian Jasmine is a subset of the </a:t>
            </a:r>
            <a:r>
              <a:rPr lang="en-US" sz="2000" b="1" dirty="0" err="1" smtClean="0"/>
              <a:t>Jasminum</a:t>
            </a:r>
            <a:r>
              <a:rPr lang="en-US" sz="2000" b="1" dirty="0" smtClean="0"/>
              <a:t> </a:t>
            </a:r>
            <a:r>
              <a:rPr lang="en-US" sz="2000" b="1" dirty="0" err="1" smtClean="0"/>
              <a:t>officinale</a:t>
            </a:r>
            <a:r>
              <a:rPr lang="en-US" sz="2000" b="1" dirty="0" smtClean="0"/>
              <a:t> species. The difference is that unlike the common jasmine, this variety is often grown for the food industry besides being used in making perfumes. It features pure white flowers that grow about an inch apart on a vine that is evergreen in frost-free areas but semi-evergreen in cold regions.</a:t>
            </a:r>
            <a:endParaRPr lang="en-US" sz="2000" b="1" dirty="0"/>
          </a:p>
        </p:txBody>
      </p:sp>
      <p:pic>
        <p:nvPicPr>
          <p:cNvPr id="106498" name="Picture 2" descr="Royal Jasmine"/>
          <p:cNvPicPr>
            <a:picLocks noChangeAspect="1" noChangeArrowheads="1"/>
          </p:cNvPicPr>
          <p:nvPr/>
        </p:nvPicPr>
        <p:blipFill>
          <a:blip r:embed="rId2"/>
          <a:srcRect/>
          <a:stretch>
            <a:fillRect/>
          </a:stretch>
        </p:blipFill>
        <p:spPr bwMode="auto">
          <a:xfrm>
            <a:off x="0" y="609600"/>
            <a:ext cx="9144000" cy="4400551"/>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Image result for images of mogra"/>
          <p:cNvPicPr>
            <a:picLocks noChangeAspect="1" noChangeArrowheads="1"/>
          </p:cNvPicPr>
          <p:nvPr/>
        </p:nvPicPr>
        <p:blipFill>
          <a:blip r:embed="rId2"/>
          <a:srcRect/>
          <a:stretch>
            <a:fillRect/>
          </a:stretch>
        </p:blipFill>
        <p:spPr bwMode="auto">
          <a:xfrm>
            <a:off x="0" y="609600"/>
            <a:ext cx="4572000" cy="4343400"/>
          </a:xfrm>
          <a:prstGeom prst="rect">
            <a:avLst/>
          </a:prstGeom>
          <a:noFill/>
        </p:spPr>
      </p:pic>
      <p:sp>
        <p:nvSpPr>
          <p:cNvPr id="3" name="Rectangle 2"/>
          <p:cNvSpPr/>
          <p:nvPr/>
        </p:nvSpPr>
        <p:spPr>
          <a:xfrm>
            <a:off x="0" y="4995208"/>
            <a:ext cx="9144000" cy="1938992"/>
          </a:xfrm>
          <a:prstGeom prst="rect">
            <a:avLst/>
          </a:prstGeom>
        </p:spPr>
        <p:txBody>
          <a:bodyPr wrap="square">
            <a:spAutoFit/>
          </a:bodyPr>
          <a:lstStyle/>
          <a:p>
            <a:pPr algn="just"/>
            <a:r>
              <a:rPr lang="en-US" sz="2000" dirty="0" smtClean="0"/>
              <a:t>This type of jasmine which is native to the Arab Peninsula is best suited to warm environments. Although the shrubs of </a:t>
            </a:r>
            <a:r>
              <a:rPr lang="en-US" sz="2000" dirty="0" err="1" smtClean="0"/>
              <a:t>mogra</a:t>
            </a:r>
            <a:r>
              <a:rPr lang="en-US" sz="2000" dirty="0" smtClean="0"/>
              <a:t> are typically 4 to 6 feet in width and height, some can often grow up to 10 feet tall. These shrubs can be trained to grow vertically, where they create a lush evergreen vine. Arabian jasmines comprise of small but captivating white multi-layered flowers that look simply exquisite against the glossy, dark green leaves. The blooms often turn faded pink when they reach maturity.</a:t>
            </a:r>
            <a:endParaRPr lang="en-US" sz="2000" dirty="0"/>
          </a:p>
        </p:txBody>
      </p:sp>
      <p:sp>
        <p:nvSpPr>
          <p:cNvPr id="4" name="TextBox 3"/>
          <p:cNvSpPr txBox="1"/>
          <p:nvPr/>
        </p:nvSpPr>
        <p:spPr>
          <a:xfrm>
            <a:off x="0" y="0"/>
            <a:ext cx="9144000" cy="523220"/>
          </a:xfrm>
          <a:prstGeom prst="rect">
            <a:avLst/>
          </a:prstGeom>
          <a:noFill/>
        </p:spPr>
        <p:txBody>
          <a:bodyPr wrap="square" rtlCol="0">
            <a:spAutoFit/>
          </a:bodyPr>
          <a:lstStyle/>
          <a:p>
            <a:pPr algn="ctr"/>
            <a:r>
              <a:rPr lang="en-US" sz="2800" b="1" dirty="0" smtClean="0">
                <a:solidFill>
                  <a:srgbClr val="C00000"/>
                </a:solidFill>
              </a:rPr>
              <a:t>Arabian jasmine or </a:t>
            </a:r>
            <a:r>
              <a:rPr lang="en-US" sz="2800" b="1" dirty="0" err="1" smtClean="0">
                <a:solidFill>
                  <a:srgbClr val="C00000"/>
                </a:solidFill>
              </a:rPr>
              <a:t>Mogra</a:t>
            </a:r>
            <a:r>
              <a:rPr lang="en-US" sz="2800" b="1" dirty="0" smtClean="0">
                <a:solidFill>
                  <a:srgbClr val="C00000"/>
                </a:solidFill>
              </a:rPr>
              <a:t> (</a:t>
            </a:r>
            <a:r>
              <a:rPr lang="en-US" sz="2800" b="1" i="1" dirty="0" err="1" smtClean="0">
                <a:solidFill>
                  <a:srgbClr val="C00000"/>
                </a:solidFill>
              </a:rPr>
              <a:t>Jasminum</a:t>
            </a:r>
            <a:r>
              <a:rPr lang="en-US" sz="2800" b="1" i="1" dirty="0" smtClean="0">
                <a:solidFill>
                  <a:srgbClr val="C00000"/>
                </a:solidFill>
              </a:rPr>
              <a:t> </a:t>
            </a:r>
            <a:r>
              <a:rPr lang="en-US" sz="2800" b="1" i="1" dirty="0" err="1" smtClean="0">
                <a:solidFill>
                  <a:srgbClr val="C00000"/>
                </a:solidFill>
              </a:rPr>
              <a:t>sambac</a:t>
            </a:r>
            <a:r>
              <a:rPr lang="en-US" sz="2800" b="1" dirty="0" smtClean="0">
                <a:solidFill>
                  <a:srgbClr val="C00000"/>
                </a:solidFill>
              </a:rPr>
              <a:t>)</a:t>
            </a:r>
            <a:endParaRPr lang="en-US" sz="2800" b="1" dirty="0">
              <a:solidFill>
                <a:srgbClr val="C00000"/>
              </a:solidFill>
            </a:endParaRPr>
          </a:p>
        </p:txBody>
      </p:sp>
      <p:sp>
        <p:nvSpPr>
          <p:cNvPr id="107524" name="AutoShape 4" descr="Image result for images of mog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7526" name="Picture 6" descr="Image result for images of mogra"/>
          <p:cNvPicPr>
            <a:picLocks noChangeAspect="1" noChangeArrowheads="1"/>
          </p:cNvPicPr>
          <p:nvPr/>
        </p:nvPicPr>
        <p:blipFill>
          <a:blip r:embed="rId3"/>
          <a:srcRect/>
          <a:stretch>
            <a:fillRect/>
          </a:stretch>
        </p:blipFill>
        <p:spPr bwMode="auto">
          <a:xfrm>
            <a:off x="4572000" y="609600"/>
            <a:ext cx="4572000" cy="4343400"/>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769441"/>
          </a:xfrm>
          <a:prstGeom prst="rect">
            <a:avLst/>
          </a:prstGeom>
        </p:spPr>
        <p:txBody>
          <a:bodyPr wrap="square">
            <a:spAutoFit/>
          </a:bodyPr>
          <a:lstStyle/>
          <a:p>
            <a:pPr algn="ctr" fontAlgn="base"/>
            <a:r>
              <a:rPr lang="en-US" sz="4400" b="1" dirty="0" smtClean="0">
                <a:solidFill>
                  <a:srgbClr val="C00000"/>
                </a:solidFill>
              </a:rPr>
              <a:t>Pink Jasmine (</a:t>
            </a:r>
            <a:r>
              <a:rPr lang="en-US" sz="4400" b="1" i="1" dirty="0" err="1" smtClean="0">
                <a:solidFill>
                  <a:srgbClr val="C00000"/>
                </a:solidFill>
              </a:rPr>
              <a:t>Jasminum</a:t>
            </a:r>
            <a:r>
              <a:rPr lang="en-US" sz="4400" b="1" i="1" dirty="0" smtClean="0">
                <a:solidFill>
                  <a:srgbClr val="C00000"/>
                </a:solidFill>
              </a:rPr>
              <a:t> </a:t>
            </a:r>
            <a:r>
              <a:rPr lang="en-US" sz="4400" b="1" i="1" dirty="0" err="1" smtClean="0">
                <a:solidFill>
                  <a:srgbClr val="C00000"/>
                </a:solidFill>
              </a:rPr>
              <a:t>polyanthum</a:t>
            </a:r>
            <a:r>
              <a:rPr lang="en-US" sz="4400" b="1" dirty="0" smtClean="0">
                <a:solidFill>
                  <a:srgbClr val="C00000"/>
                </a:solidFill>
              </a:rPr>
              <a:t>)</a:t>
            </a:r>
            <a:endParaRPr lang="en-US" sz="4400" b="1" dirty="0">
              <a:solidFill>
                <a:srgbClr val="C00000"/>
              </a:solidFill>
            </a:endParaRPr>
          </a:p>
        </p:txBody>
      </p:sp>
      <p:pic>
        <p:nvPicPr>
          <p:cNvPr id="108546" name="Picture 2" descr="https://www.homestratosphere.com/wp-content/uploads/2019/02/8-28-1.jpg"/>
          <p:cNvPicPr>
            <a:picLocks noChangeAspect="1" noChangeArrowheads="1"/>
          </p:cNvPicPr>
          <p:nvPr/>
        </p:nvPicPr>
        <p:blipFill>
          <a:blip r:embed="rId2"/>
          <a:srcRect/>
          <a:stretch>
            <a:fillRect/>
          </a:stretch>
        </p:blipFill>
        <p:spPr bwMode="auto">
          <a:xfrm>
            <a:off x="0" y="838200"/>
            <a:ext cx="9144000" cy="6019800"/>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200"/>
            <a:ext cx="9144000" cy="523220"/>
          </a:xfrm>
          <a:prstGeom prst="rect">
            <a:avLst/>
          </a:prstGeom>
        </p:spPr>
        <p:txBody>
          <a:bodyPr wrap="square">
            <a:spAutoFit/>
          </a:bodyPr>
          <a:lstStyle/>
          <a:p>
            <a:pPr algn="ctr" fontAlgn="base"/>
            <a:r>
              <a:rPr lang="en-US" sz="2800" b="1" dirty="0" smtClean="0">
                <a:solidFill>
                  <a:srgbClr val="C00000"/>
                </a:solidFill>
              </a:rPr>
              <a:t>Winter or Yellow Jasmine (</a:t>
            </a:r>
            <a:r>
              <a:rPr lang="en-US" sz="2800" b="1" i="1" dirty="0" err="1" smtClean="0">
                <a:solidFill>
                  <a:srgbClr val="C00000"/>
                </a:solidFill>
              </a:rPr>
              <a:t>Jasminum</a:t>
            </a:r>
            <a:r>
              <a:rPr lang="en-US" sz="2800" b="1" i="1" dirty="0" smtClean="0">
                <a:solidFill>
                  <a:srgbClr val="C00000"/>
                </a:solidFill>
              </a:rPr>
              <a:t> </a:t>
            </a:r>
            <a:r>
              <a:rPr lang="en-US" sz="2800" b="1" i="1" dirty="0" err="1" smtClean="0">
                <a:solidFill>
                  <a:srgbClr val="C00000"/>
                </a:solidFill>
              </a:rPr>
              <a:t>nudiflorum</a:t>
            </a:r>
            <a:r>
              <a:rPr lang="en-US" sz="2800" b="1" dirty="0" smtClean="0">
                <a:solidFill>
                  <a:srgbClr val="C00000"/>
                </a:solidFill>
              </a:rPr>
              <a:t>)</a:t>
            </a:r>
            <a:endParaRPr lang="en-US" sz="2800" b="1" dirty="0">
              <a:solidFill>
                <a:srgbClr val="C00000"/>
              </a:solidFill>
            </a:endParaRPr>
          </a:p>
        </p:txBody>
      </p:sp>
      <p:pic>
        <p:nvPicPr>
          <p:cNvPr id="109570" name="Picture 2" descr="Yellow jasmines"/>
          <p:cNvPicPr>
            <a:picLocks noChangeAspect="1" noChangeArrowheads="1"/>
          </p:cNvPicPr>
          <p:nvPr/>
        </p:nvPicPr>
        <p:blipFill>
          <a:blip r:embed="rId2"/>
          <a:srcRect/>
          <a:stretch>
            <a:fillRect/>
          </a:stretch>
        </p:blipFill>
        <p:spPr bwMode="auto">
          <a:xfrm>
            <a:off x="0" y="533400"/>
            <a:ext cx="9144000" cy="6324600"/>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1200329"/>
          </a:xfrm>
          <a:prstGeom prst="rect">
            <a:avLst/>
          </a:prstGeom>
          <a:noFill/>
        </p:spPr>
        <p:txBody>
          <a:bodyPr wrap="square" rtlCol="0">
            <a:spAutoFit/>
          </a:bodyPr>
          <a:lstStyle/>
          <a:p>
            <a:pPr algn="ctr"/>
            <a:r>
              <a:rPr lang="en-US" sz="2400" b="1" dirty="0" smtClean="0">
                <a:solidFill>
                  <a:srgbClr val="002060"/>
                </a:solidFill>
              </a:rPr>
              <a:t>Types of false jasmine:</a:t>
            </a:r>
            <a:r>
              <a:rPr lang="en-US" sz="2400" b="1" dirty="0" smtClean="0">
                <a:solidFill>
                  <a:srgbClr val="C00000"/>
                </a:solidFill>
              </a:rPr>
              <a:t> Cestrum </a:t>
            </a:r>
            <a:r>
              <a:rPr lang="en-US" sz="2400" b="1" dirty="0" err="1" smtClean="0">
                <a:solidFill>
                  <a:srgbClr val="C00000"/>
                </a:solidFill>
              </a:rPr>
              <a:t>Nocturnum</a:t>
            </a:r>
            <a:r>
              <a:rPr lang="en-US" sz="2400" b="1" dirty="0" smtClean="0">
                <a:solidFill>
                  <a:srgbClr val="C00000"/>
                </a:solidFill>
              </a:rPr>
              <a:t> (Night-Blooming Jasmine/ Rat </a:t>
            </a:r>
            <a:r>
              <a:rPr lang="en-US" sz="2400" b="1" dirty="0" err="1" smtClean="0">
                <a:solidFill>
                  <a:srgbClr val="C00000"/>
                </a:solidFill>
              </a:rPr>
              <a:t>ki</a:t>
            </a:r>
            <a:r>
              <a:rPr lang="en-US" sz="2400" b="1" dirty="0" smtClean="0">
                <a:solidFill>
                  <a:srgbClr val="C00000"/>
                </a:solidFill>
              </a:rPr>
              <a:t> </a:t>
            </a:r>
            <a:r>
              <a:rPr lang="en-US" sz="2400" b="1" dirty="0" err="1" smtClean="0">
                <a:solidFill>
                  <a:srgbClr val="C00000"/>
                </a:solidFill>
              </a:rPr>
              <a:t>rani</a:t>
            </a:r>
            <a:r>
              <a:rPr lang="en-US" sz="2400" b="1" dirty="0" smtClean="0">
                <a:solidFill>
                  <a:srgbClr val="C00000"/>
                </a:solidFill>
              </a:rPr>
              <a:t>)</a:t>
            </a:r>
          </a:p>
          <a:p>
            <a:endParaRPr lang="en-US" sz="2400" b="1" dirty="0"/>
          </a:p>
        </p:txBody>
      </p:sp>
      <p:pic>
        <p:nvPicPr>
          <p:cNvPr id="110594" name="Picture 2" descr="Night-Blooming Jasmine"/>
          <p:cNvPicPr>
            <a:picLocks noChangeAspect="1" noChangeArrowheads="1"/>
          </p:cNvPicPr>
          <p:nvPr/>
        </p:nvPicPr>
        <p:blipFill>
          <a:blip r:embed="rId2"/>
          <a:srcRect/>
          <a:stretch>
            <a:fillRect/>
          </a:stretch>
        </p:blipFill>
        <p:spPr bwMode="auto">
          <a:xfrm>
            <a:off x="0" y="762001"/>
            <a:ext cx="9144000" cy="4191000"/>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923330"/>
          </a:xfrm>
          <a:prstGeom prst="rect">
            <a:avLst/>
          </a:prstGeom>
          <a:noFill/>
        </p:spPr>
        <p:txBody>
          <a:bodyPr wrap="square" rtlCol="0">
            <a:spAutoFit/>
          </a:bodyPr>
          <a:lstStyle/>
          <a:p>
            <a:pPr algn="ctr"/>
            <a:r>
              <a:rPr lang="en-US" sz="5400" b="1" dirty="0" smtClean="0">
                <a:solidFill>
                  <a:srgbClr val="C00000"/>
                </a:solidFill>
              </a:rPr>
              <a:t>MARIGOLD</a:t>
            </a:r>
            <a:endParaRPr lang="en-US" b="1" dirty="0">
              <a:solidFill>
                <a:srgbClr val="C00000"/>
              </a:solidFill>
            </a:endParaRPr>
          </a:p>
        </p:txBody>
      </p:sp>
      <p:sp>
        <p:nvSpPr>
          <p:cNvPr id="3" name="Rectangle 2"/>
          <p:cNvSpPr/>
          <p:nvPr/>
        </p:nvSpPr>
        <p:spPr>
          <a:xfrm>
            <a:off x="0" y="914400"/>
            <a:ext cx="9144000" cy="5509200"/>
          </a:xfrm>
          <a:prstGeom prst="rect">
            <a:avLst/>
          </a:prstGeom>
        </p:spPr>
        <p:txBody>
          <a:bodyPr wrap="square">
            <a:spAutoFit/>
          </a:bodyPr>
          <a:lstStyle/>
          <a:p>
            <a:pPr fontAlgn="base"/>
            <a:r>
              <a:rPr lang="en-US" sz="3200" b="1" dirty="0" smtClean="0"/>
              <a:t>Marigold</a:t>
            </a:r>
            <a:r>
              <a:rPr lang="en-US" sz="3200" dirty="0" smtClean="0"/>
              <a:t> has 2 genera which are referred to as </a:t>
            </a:r>
            <a:r>
              <a:rPr lang="en-US" sz="3200" b="1" dirty="0" err="1" smtClean="0"/>
              <a:t>Tagetes</a:t>
            </a:r>
            <a:r>
              <a:rPr lang="en-US" sz="3200" b="1" dirty="0" smtClean="0"/>
              <a:t> </a:t>
            </a:r>
            <a:r>
              <a:rPr lang="en-US" sz="3200" dirty="0" smtClean="0"/>
              <a:t>and </a:t>
            </a:r>
            <a:r>
              <a:rPr lang="en-US" sz="3200" b="1" dirty="0" smtClean="0"/>
              <a:t>Calendula</a:t>
            </a:r>
            <a:r>
              <a:rPr lang="en-US" sz="3200" dirty="0" smtClean="0"/>
              <a:t>. </a:t>
            </a:r>
          </a:p>
          <a:p>
            <a:pPr algn="just" fontAlgn="base"/>
            <a:r>
              <a:rPr lang="en-US" sz="3200" dirty="0" smtClean="0"/>
              <a:t>Marigolds are easy to grow overall and easy to maintain. Some of their biggest advantages include:</a:t>
            </a:r>
          </a:p>
          <a:p>
            <a:pPr marL="344488" indent="-344488" algn="just" fontAlgn="base">
              <a:buFont typeface="Wingdings" pitchFamily="2" charset="2"/>
              <a:buChar char="Ø"/>
            </a:pPr>
            <a:r>
              <a:rPr lang="en-US" sz="3200" dirty="0" smtClean="0"/>
              <a:t>Long growing season</a:t>
            </a:r>
          </a:p>
          <a:p>
            <a:pPr marL="344488" indent="-344488" algn="just" fontAlgn="base">
              <a:buFont typeface="Wingdings" pitchFamily="2" charset="2"/>
              <a:buChar char="Ø"/>
            </a:pPr>
            <a:r>
              <a:rPr lang="en-US" sz="3200" dirty="0" smtClean="0"/>
              <a:t>Easy to care for</a:t>
            </a:r>
          </a:p>
          <a:p>
            <a:pPr marL="344488" indent="-344488" algn="just" fontAlgn="base">
              <a:buFont typeface="Wingdings" pitchFamily="2" charset="2"/>
              <a:buChar char="Ø"/>
            </a:pPr>
            <a:r>
              <a:rPr lang="en-US" sz="3200" dirty="0" smtClean="0"/>
              <a:t>Can repel pests such as Mexican bean beetles when planted with herbs and vegetables,</a:t>
            </a:r>
          </a:p>
          <a:p>
            <a:pPr marL="344488" indent="-344488" algn="just" fontAlgn="base">
              <a:buFont typeface="Wingdings" pitchFamily="2" charset="2"/>
              <a:buChar char="Ø"/>
            </a:pPr>
            <a:r>
              <a:rPr lang="en-US" sz="3200" dirty="0" smtClean="0"/>
              <a:t>Many decorative uses because of their beauty and size</a:t>
            </a:r>
          </a:p>
          <a:p>
            <a:pPr marL="344488" indent="-344488" algn="just" fontAlgn="base">
              <a:buFont typeface="Wingdings" pitchFamily="2" charset="2"/>
              <a:buChar char="Ø"/>
            </a:pPr>
            <a:r>
              <a:rPr lang="en-US" sz="3200" dirty="0" smtClean="0"/>
              <a:t>Edible options available</a:t>
            </a:r>
            <a:endParaRPr lang="en-US" sz="3200"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43999" cy="1323439"/>
          </a:xfrm>
          <a:prstGeom prst="rect">
            <a:avLst/>
          </a:prstGeom>
        </p:spPr>
        <p:txBody>
          <a:bodyPr wrap="square">
            <a:spAutoFit/>
          </a:bodyPr>
          <a:lstStyle/>
          <a:p>
            <a:pPr algn="ctr"/>
            <a:r>
              <a:rPr lang="en-US" sz="4000" b="1" dirty="0" smtClean="0">
                <a:solidFill>
                  <a:srgbClr val="C00000"/>
                </a:solidFill>
              </a:rPr>
              <a:t>African or Mexican or American Marigold (</a:t>
            </a:r>
            <a:r>
              <a:rPr lang="en-US" sz="4000" b="1" i="1" dirty="0" err="1" smtClean="0">
                <a:solidFill>
                  <a:srgbClr val="C00000"/>
                </a:solidFill>
              </a:rPr>
              <a:t>Tagetes</a:t>
            </a:r>
            <a:r>
              <a:rPr lang="en-US" sz="4000" b="1" i="1" dirty="0" smtClean="0">
                <a:solidFill>
                  <a:srgbClr val="C00000"/>
                </a:solidFill>
              </a:rPr>
              <a:t> </a:t>
            </a:r>
            <a:r>
              <a:rPr lang="en-US" sz="4000" b="1" i="1" dirty="0" err="1" smtClean="0">
                <a:solidFill>
                  <a:srgbClr val="C00000"/>
                </a:solidFill>
              </a:rPr>
              <a:t>erecta</a:t>
            </a:r>
            <a:r>
              <a:rPr lang="en-US" sz="4000" b="1" dirty="0" smtClean="0">
                <a:solidFill>
                  <a:srgbClr val="C00000"/>
                </a:solidFill>
              </a:rPr>
              <a:t>)</a:t>
            </a:r>
            <a:endParaRPr lang="en-US" sz="4000" b="1" dirty="0">
              <a:solidFill>
                <a:srgbClr val="C00000"/>
              </a:solidFill>
            </a:endParaRPr>
          </a:p>
        </p:txBody>
      </p:sp>
      <p:sp>
        <p:nvSpPr>
          <p:cNvPr id="3" name="Rectangle 2"/>
          <p:cNvSpPr/>
          <p:nvPr/>
        </p:nvSpPr>
        <p:spPr>
          <a:xfrm>
            <a:off x="0" y="4648200"/>
            <a:ext cx="9144000" cy="2308324"/>
          </a:xfrm>
          <a:prstGeom prst="rect">
            <a:avLst/>
          </a:prstGeom>
        </p:spPr>
        <p:txBody>
          <a:bodyPr wrap="square">
            <a:spAutoFit/>
          </a:bodyPr>
          <a:lstStyle/>
          <a:p>
            <a:pPr algn="just"/>
            <a:r>
              <a:rPr lang="en-US" sz="2400" b="1" dirty="0" smtClean="0"/>
              <a:t>The African marigolds (</a:t>
            </a:r>
            <a:r>
              <a:rPr lang="en-US" sz="2400" b="1" i="1" dirty="0" err="1" smtClean="0"/>
              <a:t>Tagetes</a:t>
            </a:r>
            <a:r>
              <a:rPr lang="en-US" sz="2400" b="1" i="1" dirty="0" smtClean="0"/>
              <a:t> </a:t>
            </a:r>
            <a:r>
              <a:rPr lang="en-US" sz="2400" b="1" i="1" dirty="0" err="1" smtClean="0"/>
              <a:t>erecta</a:t>
            </a:r>
            <a:r>
              <a:rPr lang="en-US" sz="2400" b="1" dirty="0" smtClean="0"/>
              <a:t>) have large, double, yellow-to-orange flowers from midsummer to frost. Flowers may measure up to 5 inches across. Plant height varies from 10 to 36 inches. African marigolds are excellent bedding plants. Tall varieties can be used as background plantings. Suggested African marigolds for Iowa include varieties in the Inca and Perfection series. </a:t>
            </a:r>
            <a:endParaRPr lang="en-US" sz="2400" b="1" dirty="0"/>
          </a:p>
        </p:txBody>
      </p:sp>
      <p:pic>
        <p:nvPicPr>
          <p:cNvPr id="14338" name="Picture 2" descr="Image result for botanical name of mexican marigold"/>
          <p:cNvPicPr>
            <a:picLocks noChangeAspect="1" noChangeArrowheads="1"/>
          </p:cNvPicPr>
          <p:nvPr/>
        </p:nvPicPr>
        <p:blipFill>
          <a:blip r:embed="rId2"/>
          <a:srcRect l="21667" r="21667" b="9302"/>
          <a:stretch>
            <a:fillRect/>
          </a:stretch>
        </p:blipFill>
        <p:spPr bwMode="auto">
          <a:xfrm>
            <a:off x="0" y="1371600"/>
            <a:ext cx="4191000" cy="3276600"/>
          </a:xfrm>
          <a:prstGeom prst="rect">
            <a:avLst/>
          </a:prstGeom>
          <a:noFill/>
        </p:spPr>
      </p:pic>
      <p:pic>
        <p:nvPicPr>
          <p:cNvPr id="14340" name="Picture 4" descr="Image result for botanical name of mexican marigold"/>
          <p:cNvPicPr>
            <a:picLocks noChangeAspect="1" noChangeArrowheads="1"/>
          </p:cNvPicPr>
          <p:nvPr/>
        </p:nvPicPr>
        <p:blipFill>
          <a:blip r:embed="rId3"/>
          <a:srcRect/>
          <a:stretch>
            <a:fillRect/>
          </a:stretch>
        </p:blipFill>
        <p:spPr bwMode="auto">
          <a:xfrm>
            <a:off x="4191001" y="1371600"/>
            <a:ext cx="4953000" cy="32766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 Princess Helen&#10;• Fro Call drusci&#10;• General Jacqueminot&#10;• Hag Dixon&#10;• Mrs John Laing&#10;• Paul Neyron&#10; "/>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Image result for botanical name of mexican marigold"/>
          <p:cNvPicPr>
            <a:picLocks noChangeAspect="1" noChangeArrowheads="1"/>
          </p:cNvPicPr>
          <p:nvPr/>
        </p:nvPicPr>
        <p:blipFill>
          <a:blip r:embed="rId2"/>
          <a:srcRect l="8065" b="13846"/>
          <a:stretch>
            <a:fillRect/>
          </a:stretch>
        </p:blipFill>
        <p:spPr bwMode="auto">
          <a:xfrm>
            <a:off x="0" y="609600"/>
            <a:ext cx="4724400" cy="3657600"/>
          </a:xfrm>
          <a:prstGeom prst="rect">
            <a:avLst/>
          </a:prstGeom>
          <a:noFill/>
        </p:spPr>
      </p:pic>
      <p:pic>
        <p:nvPicPr>
          <p:cNvPr id="100356" name="Picture 4" descr="French marigolds"/>
          <p:cNvPicPr>
            <a:picLocks noChangeAspect="1" noChangeArrowheads="1"/>
          </p:cNvPicPr>
          <p:nvPr/>
        </p:nvPicPr>
        <p:blipFill>
          <a:blip r:embed="rId3"/>
          <a:srcRect t="19697" r="7937"/>
          <a:stretch>
            <a:fillRect/>
          </a:stretch>
        </p:blipFill>
        <p:spPr bwMode="auto">
          <a:xfrm>
            <a:off x="4724400" y="609600"/>
            <a:ext cx="4419600" cy="3657600"/>
          </a:xfrm>
          <a:prstGeom prst="rect">
            <a:avLst/>
          </a:prstGeom>
          <a:noFill/>
        </p:spPr>
      </p:pic>
      <p:sp>
        <p:nvSpPr>
          <p:cNvPr id="4" name="Rectangle 3"/>
          <p:cNvSpPr/>
          <p:nvPr/>
        </p:nvSpPr>
        <p:spPr>
          <a:xfrm>
            <a:off x="0" y="4303455"/>
            <a:ext cx="9144000" cy="2554545"/>
          </a:xfrm>
          <a:prstGeom prst="rect">
            <a:avLst/>
          </a:prstGeom>
        </p:spPr>
        <p:txBody>
          <a:bodyPr wrap="square">
            <a:spAutoFit/>
          </a:bodyPr>
          <a:lstStyle/>
          <a:p>
            <a:pPr algn="just"/>
            <a:r>
              <a:rPr lang="en-US" sz="2000" dirty="0" smtClean="0"/>
              <a:t>The French marigolds (</a:t>
            </a:r>
            <a:r>
              <a:rPr lang="en-US" sz="2000" i="1" dirty="0" err="1" smtClean="0"/>
              <a:t>Tagetes</a:t>
            </a:r>
            <a:r>
              <a:rPr lang="en-US" sz="2000" i="1" dirty="0" smtClean="0"/>
              <a:t> </a:t>
            </a:r>
            <a:r>
              <a:rPr lang="en-US" sz="2000" i="1" dirty="0" err="1" smtClean="0"/>
              <a:t>patula</a:t>
            </a:r>
            <a:r>
              <a:rPr lang="en-US" sz="2000" dirty="0" smtClean="0"/>
              <a:t>) are smaller, bushier plants with flowers up to 2 inches across. Flower colors are yellow, orange, and mahogany-red. Many varieties have </a:t>
            </a:r>
            <a:r>
              <a:rPr lang="en-US" sz="2000" dirty="0" err="1" smtClean="0"/>
              <a:t>bicolored</a:t>
            </a:r>
            <a:r>
              <a:rPr lang="en-US" sz="2000" dirty="0" smtClean="0"/>
              <a:t> flowers. Flower heads may be single or double. Plant height ranges from 6 to 18 inches. The French marigolds have a longer blooming season than the African marigolds. They generally bloom from spring until frost. The French marigolds also hold up better in rainy weather. French marigolds are ideal for edging flower beds and in mass plantings. They also do well in containers and window boxes. Queen Sophia and Golden Gate are excellent French marigold varieties. </a:t>
            </a:r>
            <a:endParaRPr lang="en-US" sz="2000" dirty="0"/>
          </a:p>
        </p:txBody>
      </p:sp>
      <p:sp>
        <p:nvSpPr>
          <p:cNvPr id="5" name="TextBox 4"/>
          <p:cNvSpPr txBox="1"/>
          <p:nvPr/>
        </p:nvSpPr>
        <p:spPr>
          <a:xfrm>
            <a:off x="0" y="0"/>
            <a:ext cx="9144000" cy="584775"/>
          </a:xfrm>
          <a:prstGeom prst="rect">
            <a:avLst/>
          </a:prstGeom>
          <a:noFill/>
        </p:spPr>
        <p:txBody>
          <a:bodyPr wrap="square" rtlCol="0">
            <a:spAutoFit/>
          </a:bodyPr>
          <a:lstStyle/>
          <a:p>
            <a:pPr algn="ctr"/>
            <a:r>
              <a:rPr lang="en-US" sz="3200" b="1" dirty="0" smtClean="0">
                <a:solidFill>
                  <a:srgbClr val="C00000"/>
                </a:solidFill>
              </a:rPr>
              <a:t>French Marigold (</a:t>
            </a:r>
            <a:r>
              <a:rPr lang="en-US" sz="3200" b="1" i="1" dirty="0" err="1" smtClean="0">
                <a:solidFill>
                  <a:srgbClr val="C00000"/>
                </a:solidFill>
              </a:rPr>
              <a:t>Tagetes</a:t>
            </a:r>
            <a:r>
              <a:rPr lang="en-US" sz="3200" b="1" i="1" dirty="0" smtClean="0">
                <a:solidFill>
                  <a:srgbClr val="C00000"/>
                </a:solidFill>
              </a:rPr>
              <a:t> </a:t>
            </a:r>
            <a:r>
              <a:rPr lang="en-US" sz="3200" b="1" i="1" dirty="0" err="1" smtClean="0">
                <a:solidFill>
                  <a:srgbClr val="C00000"/>
                </a:solidFill>
              </a:rPr>
              <a:t>patula</a:t>
            </a:r>
            <a:r>
              <a:rPr lang="en-US" sz="3200" b="1" dirty="0" smtClean="0">
                <a:solidFill>
                  <a:srgbClr val="C00000"/>
                </a:solidFill>
              </a:rPr>
              <a:t>)</a:t>
            </a:r>
            <a:endParaRPr lang="en-US" sz="3200" b="1" dirty="0">
              <a:solidFill>
                <a:srgbClr val="C00000"/>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180344"/>
            <a:ext cx="9144000" cy="2677656"/>
          </a:xfrm>
          <a:prstGeom prst="rect">
            <a:avLst/>
          </a:prstGeom>
        </p:spPr>
        <p:txBody>
          <a:bodyPr wrap="square">
            <a:spAutoFit/>
          </a:bodyPr>
          <a:lstStyle/>
          <a:p>
            <a:pPr algn="just"/>
            <a:r>
              <a:rPr lang="en-US" sz="2400" b="1" dirty="0" smtClean="0"/>
              <a:t>The triploid hybrids are crosses between the tall, vigorous African marigolds and the compact, free-flowering French marigolds. Triploid hybrid marigolds are unable to set seed. As a result, plants bloom repeatedly through the summer, even in hot weather. One problem with the triploids is their low seed germination rate. Average germination is around 50 percent. Since the triploid hybrids are unable to produce viable seed, they also know as mule marigolds</a:t>
            </a:r>
            <a:r>
              <a:rPr lang="en-US" dirty="0" smtClean="0"/>
              <a:t>.</a:t>
            </a:r>
            <a:endParaRPr lang="en-US" dirty="0"/>
          </a:p>
        </p:txBody>
      </p:sp>
      <p:sp>
        <p:nvSpPr>
          <p:cNvPr id="3" name="Rectangle 2"/>
          <p:cNvSpPr/>
          <p:nvPr/>
        </p:nvSpPr>
        <p:spPr>
          <a:xfrm>
            <a:off x="0" y="76200"/>
            <a:ext cx="9143999" cy="584775"/>
          </a:xfrm>
          <a:prstGeom prst="rect">
            <a:avLst/>
          </a:prstGeom>
        </p:spPr>
        <p:txBody>
          <a:bodyPr wrap="square">
            <a:spAutoFit/>
          </a:bodyPr>
          <a:lstStyle/>
          <a:p>
            <a:pPr algn="ctr"/>
            <a:r>
              <a:rPr lang="en-US" sz="3200" b="1" dirty="0" smtClean="0">
                <a:solidFill>
                  <a:srgbClr val="C00000"/>
                </a:solidFill>
                <a:latin typeface="Times New Roman" pitchFamily="18" charset="0"/>
                <a:cs typeface="Times New Roman" pitchFamily="18" charset="0"/>
              </a:rPr>
              <a:t>Triploid marigold (</a:t>
            </a:r>
            <a:r>
              <a:rPr lang="en-US" sz="3200" b="1" i="1" dirty="0" err="1" smtClean="0">
                <a:solidFill>
                  <a:srgbClr val="C00000"/>
                </a:solidFill>
                <a:latin typeface="Times New Roman" pitchFamily="18" charset="0"/>
                <a:cs typeface="Times New Roman" pitchFamily="18" charset="0"/>
              </a:rPr>
              <a:t>Tagetes</a:t>
            </a:r>
            <a:r>
              <a:rPr lang="en-US" sz="3200" b="1" i="1" dirty="0" smtClean="0">
                <a:solidFill>
                  <a:srgbClr val="C00000"/>
                </a:solidFill>
                <a:latin typeface="Times New Roman" pitchFamily="18" charset="0"/>
                <a:cs typeface="Times New Roman" pitchFamily="18" charset="0"/>
              </a:rPr>
              <a:t> </a:t>
            </a:r>
            <a:r>
              <a:rPr lang="en-US" sz="3200" b="1" i="1" dirty="0" err="1" smtClean="0">
                <a:solidFill>
                  <a:srgbClr val="C00000"/>
                </a:solidFill>
                <a:latin typeface="Times New Roman" pitchFamily="18" charset="0"/>
                <a:cs typeface="Times New Roman" pitchFamily="18" charset="0"/>
              </a:rPr>
              <a:t>erecta</a:t>
            </a:r>
            <a:r>
              <a:rPr lang="en-US" sz="3200" b="1" i="1" dirty="0" smtClean="0">
                <a:solidFill>
                  <a:srgbClr val="C00000"/>
                </a:solidFill>
                <a:latin typeface="Times New Roman" pitchFamily="18" charset="0"/>
                <a:cs typeface="Times New Roman" pitchFamily="18" charset="0"/>
              </a:rPr>
              <a:t> x </a:t>
            </a:r>
            <a:r>
              <a:rPr lang="en-US" sz="3200" b="1" i="1" dirty="0" err="1" smtClean="0">
                <a:solidFill>
                  <a:srgbClr val="C00000"/>
                </a:solidFill>
                <a:latin typeface="Times New Roman" pitchFamily="18" charset="0"/>
                <a:cs typeface="Times New Roman" pitchFamily="18" charset="0"/>
              </a:rPr>
              <a:t>Tagetes</a:t>
            </a:r>
            <a:r>
              <a:rPr lang="en-US" sz="3200" b="1" i="1" dirty="0" smtClean="0">
                <a:solidFill>
                  <a:srgbClr val="C00000"/>
                </a:solidFill>
                <a:latin typeface="Times New Roman" pitchFamily="18" charset="0"/>
                <a:cs typeface="Times New Roman" pitchFamily="18" charset="0"/>
              </a:rPr>
              <a:t> </a:t>
            </a:r>
            <a:r>
              <a:rPr lang="en-US" sz="3200" b="1" i="1" dirty="0" err="1" smtClean="0">
                <a:solidFill>
                  <a:srgbClr val="C00000"/>
                </a:solidFill>
                <a:latin typeface="Times New Roman" pitchFamily="18" charset="0"/>
                <a:cs typeface="Times New Roman" pitchFamily="18" charset="0"/>
              </a:rPr>
              <a:t>patula</a:t>
            </a:r>
            <a:r>
              <a:rPr lang="en-US" sz="3200" b="1" dirty="0" smtClean="0">
                <a:solidFill>
                  <a:srgbClr val="C00000"/>
                </a:solidFill>
                <a:latin typeface="Times New Roman" pitchFamily="18" charset="0"/>
                <a:cs typeface="Times New Roman" pitchFamily="18" charset="0"/>
              </a:rPr>
              <a:t>)</a:t>
            </a:r>
            <a:endParaRPr lang="en-US" sz="3200" b="1" dirty="0">
              <a:solidFill>
                <a:srgbClr val="C00000"/>
              </a:solidFill>
              <a:latin typeface="Times New Roman" pitchFamily="18" charset="0"/>
              <a:cs typeface="Times New Roman" pitchFamily="18" charset="0"/>
            </a:endParaRPr>
          </a:p>
        </p:txBody>
      </p:sp>
      <p:sp>
        <p:nvSpPr>
          <p:cNvPr id="102402" name="AutoShape 2" descr="Image result for triploid marigold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404" name="AutoShape 4" descr="Image result for triploid marigold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406" name="AutoShape 6" descr="Image result for triploid marigold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408" name="AutoShape 8" descr="Image result for triploid marigold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410" name="Picture 10" descr="http://floranova.com/images/made/images/uploads/floranova-product-masters/Marigold-Zenith-Deep%20Orange-09043758_360_360_c1_c_c_0_0.jpg"/>
          <p:cNvPicPr>
            <a:picLocks noChangeAspect="1" noChangeArrowheads="1"/>
          </p:cNvPicPr>
          <p:nvPr/>
        </p:nvPicPr>
        <p:blipFill>
          <a:blip r:embed="rId2"/>
          <a:srcRect/>
          <a:stretch>
            <a:fillRect/>
          </a:stretch>
        </p:blipFill>
        <p:spPr bwMode="auto">
          <a:xfrm>
            <a:off x="0" y="762000"/>
            <a:ext cx="4495800" cy="3505200"/>
          </a:xfrm>
          <a:prstGeom prst="rect">
            <a:avLst/>
          </a:prstGeom>
          <a:noFill/>
        </p:spPr>
      </p:pic>
      <p:sp>
        <p:nvSpPr>
          <p:cNvPr id="9" name="TextBox 8"/>
          <p:cNvSpPr txBox="1"/>
          <p:nvPr/>
        </p:nvSpPr>
        <p:spPr>
          <a:xfrm>
            <a:off x="914400" y="3505200"/>
            <a:ext cx="1981200" cy="461665"/>
          </a:xfrm>
          <a:prstGeom prst="rect">
            <a:avLst/>
          </a:prstGeom>
          <a:noFill/>
        </p:spPr>
        <p:txBody>
          <a:bodyPr wrap="square" rtlCol="0">
            <a:spAutoFit/>
          </a:bodyPr>
          <a:lstStyle/>
          <a:p>
            <a:pPr algn="ctr"/>
            <a:r>
              <a:rPr lang="en-US" sz="2400" b="1" dirty="0" smtClean="0">
                <a:solidFill>
                  <a:srgbClr val="FFFF00"/>
                </a:solidFill>
              </a:rPr>
              <a:t>ZENITH</a:t>
            </a:r>
            <a:endParaRPr lang="en-US" b="1" dirty="0">
              <a:solidFill>
                <a:srgbClr val="FFFF00"/>
              </a:solidFill>
            </a:endParaRPr>
          </a:p>
        </p:txBody>
      </p:sp>
      <p:pic>
        <p:nvPicPr>
          <p:cNvPr id="102412" name="Picture 12" descr="Lemon Yellow MAR650"/>
          <p:cNvPicPr>
            <a:picLocks noChangeAspect="1" noChangeArrowheads="1"/>
          </p:cNvPicPr>
          <p:nvPr/>
        </p:nvPicPr>
        <p:blipFill>
          <a:blip r:embed="rId3"/>
          <a:srcRect/>
          <a:stretch>
            <a:fillRect/>
          </a:stretch>
        </p:blipFill>
        <p:spPr bwMode="auto">
          <a:xfrm>
            <a:off x="4495800" y="762000"/>
            <a:ext cx="4648200" cy="3505200"/>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Signet marigolds"/>
          <p:cNvPicPr>
            <a:picLocks noChangeAspect="1" noChangeArrowheads="1"/>
          </p:cNvPicPr>
          <p:nvPr/>
        </p:nvPicPr>
        <p:blipFill>
          <a:blip r:embed="rId2"/>
          <a:srcRect/>
          <a:stretch>
            <a:fillRect/>
          </a:stretch>
        </p:blipFill>
        <p:spPr bwMode="auto">
          <a:xfrm>
            <a:off x="0" y="609600"/>
            <a:ext cx="9144000" cy="3962400"/>
          </a:xfrm>
          <a:prstGeom prst="rect">
            <a:avLst/>
          </a:prstGeom>
          <a:noFill/>
        </p:spPr>
      </p:pic>
      <p:sp>
        <p:nvSpPr>
          <p:cNvPr id="3" name="Rectangle 2"/>
          <p:cNvSpPr/>
          <p:nvPr/>
        </p:nvSpPr>
        <p:spPr>
          <a:xfrm>
            <a:off x="1" y="24825"/>
            <a:ext cx="9143999" cy="584775"/>
          </a:xfrm>
          <a:prstGeom prst="rect">
            <a:avLst/>
          </a:prstGeom>
        </p:spPr>
        <p:txBody>
          <a:bodyPr wrap="square">
            <a:spAutoFit/>
          </a:bodyPr>
          <a:lstStyle/>
          <a:p>
            <a:pPr algn="ctr" fontAlgn="base"/>
            <a:r>
              <a:rPr lang="en-US" sz="3200" b="1" dirty="0" smtClean="0">
                <a:solidFill>
                  <a:srgbClr val="C00000"/>
                </a:solidFill>
              </a:rPr>
              <a:t>Signet (Single) Marigolds (</a:t>
            </a:r>
            <a:r>
              <a:rPr lang="en-US" sz="3200" b="1" i="1" dirty="0" err="1" smtClean="0">
                <a:solidFill>
                  <a:srgbClr val="C00000"/>
                </a:solidFill>
              </a:rPr>
              <a:t>Tagetes</a:t>
            </a:r>
            <a:r>
              <a:rPr lang="en-US" sz="3200" b="1" i="1" dirty="0" smtClean="0">
                <a:solidFill>
                  <a:srgbClr val="C00000"/>
                </a:solidFill>
              </a:rPr>
              <a:t> </a:t>
            </a:r>
            <a:r>
              <a:rPr lang="en-US" sz="3200" b="1" i="1" dirty="0" err="1" smtClean="0">
                <a:solidFill>
                  <a:srgbClr val="C00000"/>
                </a:solidFill>
              </a:rPr>
              <a:t>tenuifolia</a:t>
            </a:r>
            <a:r>
              <a:rPr lang="en-US" sz="3200" b="1" dirty="0" smtClean="0">
                <a:solidFill>
                  <a:srgbClr val="C00000"/>
                </a:solidFill>
              </a:rPr>
              <a:t>)</a:t>
            </a:r>
            <a:endParaRPr lang="en-US" sz="3200" b="1" dirty="0">
              <a:solidFill>
                <a:srgbClr val="C00000"/>
              </a:solidFill>
            </a:endParaRPr>
          </a:p>
        </p:txBody>
      </p:sp>
      <p:sp>
        <p:nvSpPr>
          <p:cNvPr id="4" name="Rectangle 3"/>
          <p:cNvSpPr/>
          <p:nvPr/>
        </p:nvSpPr>
        <p:spPr>
          <a:xfrm>
            <a:off x="0" y="4648200"/>
            <a:ext cx="9144000" cy="1938992"/>
          </a:xfrm>
          <a:prstGeom prst="rect">
            <a:avLst/>
          </a:prstGeom>
        </p:spPr>
        <p:txBody>
          <a:bodyPr wrap="square">
            <a:spAutoFit/>
          </a:bodyPr>
          <a:lstStyle/>
          <a:p>
            <a:pPr algn="just"/>
            <a:r>
              <a:rPr lang="en-US" sz="2000" b="1" dirty="0" smtClean="0"/>
              <a:t>Signet marigolds (</a:t>
            </a:r>
            <a:r>
              <a:rPr lang="en-US" sz="2000" b="1" dirty="0" err="1" smtClean="0"/>
              <a:t>Tagetes</a:t>
            </a:r>
            <a:r>
              <a:rPr lang="en-US" sz="2000" b="1" dirty="0" smtClean="0"/>
              <a:t> </a:t>
            </a:r>
            <a:r>
              <a:rPr lang="en-US" sz="2000" b="1" dirty="0" err="1" smtClean="0"/>
              <a:t>tenuifolia</a:t>
            </a:r>
            <a:r>
              <a:rPr lang="en-US" sz="2000" b="1" dirty="0" smtClean="0"/>
              <a:t>) are quite different from most marigolds. Signet marigold plants are bushy with fine, lacy foliage. The small, single flowers literally cover the plants in summer. Flower colors range from yellow to orange. They are also edible. The flowers of signet marigolds have a spicy tarragon flavor. The foliage has a pleasant lemon fragrance. Signet marigolds are excellent plants for edging beds and in window boxes. </a:t>
            </a:r>
            <a:endParaRPr lang="en-US" sz="2000" b="1"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962400"/>
            <a:ext cx="9144000" cy="2862322"/>
          </a:xfrm>
          <a:prstGeom prst="rect">
            <a:avLst/>
          </a:prstGeom>
        </p:spPr>
        <p:txBody>
          <a:bodyPr wrap="square">
            <a:spAutoFit/>
          </a:bodyPr>
          <a:lstStyle/>
          <a:p>
            <a:pPr algn="just"/>
            <a:r>
              <a:rPr lang="en-US" sz="2000" b="1" i="1" dirty="0" smtClean="0"/>
              <a:t>Calendula </a:t>
            </a:r>
            <a:r>
              <a:rPr lang="en-US" sz="2000" b="1" i="1" dirty="0" err="1" smtClean="0"/>
              <a:t>officinalis</a:t>
            </a:r>
            <a:r>
              <a:rPr lang="en-US" sz="2000" dirty="0" smtClean="0"/>
              <a:t>, the </a:t>
            </a:r>
            <a:r>
              <a:rPr lang="en-US" sz="2000" b="1" dirty="0" smtClean="0"/>
              <a:t>pot marigold</a:t>
            </a:r>
            <a:r>
              <a:rPr lang="en-US" sz="2000" dirty="0" smtClean="0"/>
              <a:t>, </a:t>
            </a:r>
            <a:r>
              <a:rPr lang="en-US" sz="2000" b="1" dirty="0" err="1" smtClean="0"/>
              <a:t>ruddles</a:t>
            </a:r>
            <a:r>
              <a:rPr lang="en-US" sz="2000" dirty="0" smtClean="0"/>
              <a:t>, </a:t>
            </a:r>
            <a:r>
              <a:rPr lang="en-US" sz="2000" b="1" dirty="0" smtClean="0"/>
              <a:t>common marigold</a:t>
            </a:r>
            <a:r>
              <a:rPr lang="en-US" sz="2000" dirty="0" smtClean="0"/>
              <a:t> or </a:t>
            </a:r>
            <a:r>
              <a:rPr lang="en-US" sz="2000" b="1" dirty="0" smtClean="0"/>
              <a:t>Scotch marigold</a:t>
            </a:r>
            <a:r>
              <a:rPr lang="en-US" sz="2000" dirty="0" smtClean="0"/>
              <a:t> is a plant in the genus </a:t>
            </a:r>
            <a:r>
              <a:rPr lang="en-US" sz="2000" i="1" dirty="0" smtClean="0"/>
              <a:t>Calendula </a:t>
            </a:r>
            <a:r>
              <a:rPr lang="en-US" sz="2000" dirty="0" smtClean="0"/>
              <a:t>of the family </a:t>
            </a:r>
            <a:r>
              <a:rPr lang="en-US" sz="2000" dirty="0" err="1" smtClean="0"/>
              <a:t>Asteraceae</a:t>
            </a:r>
            <a:r>
              <a:rPr lang="en-US" sz="2000" dirty="0" smtClean="0"/>
              <a:t>.  </a:t>
            </a:r>
            <a:r>
              <a:rPr lang="en-US" sz="2000" i="1" dirty="0" smtClean="0"/>
              <a:t>Calendula </a:t>
            </a:r>
            <a:r>
              <a:rPr lang="en-US" sz="2000" i="1" dirty="0" err="1" smtClean="0"/>
              <a:t>officinalis</a:t>
            </a:r>
            <a:r>
              <a:rPr lang="en-US" sz="2000" dirty="0" smtClean="0"/>
              <a:t> is a short-lived aromatic herbaceous perennial. Although perennial, it is commonly treated as an annual, particularly in colder regions where its winter survival is poor, and in hot summer locations where it also does not survive. </a:t>
            </a:r>
          </a:p>
          <a:p>
            <a:pPr algn="just"/>
            <a:r>
              <a:rPr lang="en-US" sz="2000" dirty="0" smtClean="0"/>
              <a:t>	It is also used for treating sore throat and mouth, menstrual cramps, cancer, and stomach and duodenal ulcers. Calendula has also been used for measles, smallpox, and jaundice. Calendula is applied to the skin to reduce pain and swelling (inflammation) and to treat poorly healing wounds and leg ulcers.</a:t>
            </a:r>
            <a:endParaRPr lang="en-US" sz="2000" dirty="0"/>
          </a:p>
        </p:txBody>
      </p:sp>
      <p:sp>
        <p:nvSpPr>
          <p:cNvPr id="103426" name="AutoShape 2" descr="Image result for calendul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0" y="0"/>
            <a:ext cx="9144000" cy="584775"/>
          </a:xfrm>
          <a:prstGeom prst="rect">
            <a:avLst/>
          </a:prstGeom>
          <a:noFill/>
        </p:spPr>
        <p:txBody>
          <a:bodyPr wrap="square" rtlCol="0">
            <a:spAutoFit/>
          </a:bodyPr>
          <a:lstStyle/>
          <a:p>
            <a:pPr algn="ctr"/>
            <a:r>
              <a:rPr lang="en-US" sz="3200" b="1" dirty="0" smtClean="0">
                <a:solidFill>
                  <a:srgbClr val="C00000"/>
                </a:solidFill>
              </a:rPr>
              <a:t>Pot Marigold (</a:t>
            </a:r>
            <a:r>
              <a:rPr lang="en-US" sz="3200" b="1" i="1" dirty="0" smtClean="0">
                <a:solidFill>
                  <a:srgbClr val="C00000"/>
                </a:solidFill>
              </a:rPr>
              <a:t>Calendula </a:t>
            </a:r>
            <a:r>
              <a:rPr lang="en-US" sz="3200" b="1" i="1" dirty="0" err="1" smtClean="0">
                <a:solidFill>
                  <a:srgbClr val="C00000"/>
                </a:solidFill>
              </a:rPr>
              <a:t>officinalis</a:t>
            </a:r>
            <a:r>
              <a:rPr lang="en-US" sz="3200" b="1" dirty="0" smtClean="0">
                <a:solidFill>
                  <a:srgbClr val="C00000"/>
                </a:solidFill>
              </a:rPr>
              <a:t>)</a:t>
            </a:r>
            <a:endParaRPr lang="en-US" sz="3200" b="1" dirty="0">
              <a:solidFill>
                <a:srgbClr val="C00000"/>
              </a:solidFill>
            </a:endParaRPr>
          </a:p>
        </p:txBody>
      </p:sp>
      <p:pic>
        <p:nvPicPr>
          <p:cNvPr id="103428" name="Picture 4" descr="Image result for calendula"/>
          <p:cNvPicPr>
            <a:picLocks noChangeAspect="1" noChangeArrowheads="1"/>
          </p:cNvPicPr>
          <p:nvPr/>
        </p:nvPicPr>
        <p:blipFill>
          <a:blip r:embed="rId2"/>
          <a:srcRect/>
          <a:stretch>
            <a:fillRect/>
          </a:stretch>
        </p:blipFill>
        <p:spPr bwMode="auto">
          <a:xfrm>
            <a:off x="0" y="685800"/>
            <a:ext cx="4800600" cy="3200400"/>
          </a:xfrm>
          <a:prstGeom prst="rect">
            <a:avLst/>
          </a:prstGeom>
          <a:noFill/>
        </p:spPr>
      </p:pic>
      <p:pic>
        <p:nvPicPr>
          <p:cNvPr id="103430" name="Picture 6" descr="Image result for calendula"/>
          <p:cNvPicPr>
            <a:picLocks noChangeAspect="1" noChangeArrowheads="1"/>
          </p:cNvPicPr>
          <p:nvPr/>
        </p:nvPicPr>
        <p:blipFill>
          <a:blip r:embed="rId3"/>
          <a:srcRect/>
          <a:stretch>
            <a:fillRect/>
          </a:stretch>
        </p:blipFill>
        <p:spPr bwMode="auto">
          <a:xfrm>
            <a:off x="4648200" y="685800"/>
            <a:ext cx="4495800" cy="3200400"/>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AutoShape 2" descr="Image result for gladiolu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4212" name="Picture 4" descr="Image result for gladiolus"/>
          <p:cNvPicPr>
            <a:picLocks noChangeAspect="1" noChangeArrowheads="1"/>
          </p:cNvPicPr>
          <p:nvPr/>
        </p:nvPicPr>
        <p:blipFill>
          <a:blip r:embed="rId2"/>
          <a:srcRect/>
          <a:stretch>
            <a:fillRect/>
          </a:stretch>
        </p:blipFill>
        <p:spPr bwMode="auto">
          <a:xfrm>
            <a:off x="0" y="609600"/>
            <a:ext cx="4572000" cy="6248401"/>
          </a:xfrm>
          <a:prstGeom prst="rect">
            <a:avLst/>
          </a:prstGeom>
          <a:noFill/>
        </p:spPr>
      </p:pic>
      <p:pic>
        <p:nvPicPr>
          <p:cNvPr id="94214" name="Picture 6" descr="Image result for gladiolus"/>
          <p:cNvPicPr>
            <a:picLocks noChangeAspect="1" noChangeArrowheads="1"/>
          </p:cNvPicPr>
          <p:nvPr/>
        </p:nvPicPr>
        <p:blipFill>
          <a:blip r:embed="rId3"/>
          <a:srcRect/>
          <a:stretch>
            <a:fillRect/>
          </a:stretch>
        </p:blipFill>
        <p:spPr bwMode="auto">
          <a:xfrm>
            <a:off x="4572000" y="609600"/>
            <a:ext cx="4572000" cy="6248400"/>
          </a:xfrm>
          <a:prstGeom prst="rect">
            <a:avLst/>
          </a:prstGeom>
          <a:noFill/>
        </p:spPr>
      </p:pic>
      <p:sp>
        <p:nvSpPr>
          <p:cNvPr id="5" name="TextBox 4"/>
          <p:cNvSpPr txBox="1"/>
          <p:nvPr/>
        </p:nvSpPr>
        <p:spPr>
          <a:xfrm>
            <a:off x="0" y="0"/>
            <a:ext cx="9144000" cy="523220"/>
          </a:xfrm>
          <a:prstGeom prst="rect">
            <a:avLst/>
          </a:prstGeom>
          <a:noFill/>
        </p:spPr>
        <p:txBody>
          <a:bodyPr wrap="square" rtlCol="0">
            <a:spAutoFit/>
          </a:bodyPr>
          <a:lstStyle/>
          <a:p>
            <a:pPr algn="ctr"/>
            <a:r>
              <a:rPr lang="en-US" sz="2800" b="1" dirty="0" smtClean="0">
                <a:solidFill>
                  <a:srgbClr val="C00000"/>
                </a:solidFill>
              </a:rPr>
              <a:t>GLADIOLUS</a:t>
            </a:r>
            <a:endParaRPr lang="en-US" b="1" dirty="0">
              <a:solidFill>
                <a:srgbClr val="C00000"/>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Image result for lilium flower"/>
          <p:cNvPicPr>
            <a:picLocks noChangeAspect="1" noChangeArrowheads="1"/>
          </p:cNvPicPr>
          <p:nvPr/>
        </p:nvPicPr>
        <p:blipFill>
          <a:blip r:embed="rId2" cstate="print"/>
          <a:srcRect/>
          <a:stretch>
            <a:fillRect/>
          </a:stretch>
        </p:blipFill>
        <p:spPr bwMode="auto">
          <a:xfrm>
            <a:off x="4572000" y="3733800"/>
            <a:ext cx="4572000" cy="3124200"/>
          </a:xfrm>
          <a:prstGeom prst="rect">
            <a:avLst/>
          </a:prstGeom>
          <a:noFill/>
        </p:spPr>
      </p:pic>
      <p:sp>
        <p:nvSpPr>
          <p:cNvPr id="96260" name="AutoShape 4" descr="Image result for lilium flow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6262" name="Picture 6" descr="Image result for lilium flower"/>
          <p:cNvPicPr>
            <a:picLocks noChangeAspect="1" noChangeArrowheads="1"/>
          </p:cNvPicPr>
          <p:nvPr/>
        </p:nvPicPr>
        <p:blipFill>
          <a:blip r:embed="rId3"/>
          <a:srcRect/>
          <a:stretch>
            <a:fillRect/>
          </a:stretch>
        </p:blipFill>
        <p:spPr bwMode="auto">
          <a:xfrm>
            <a:off x="2209800" y="457200"/>
            <a:ext cx="4267200" cy="3305175"/>
          </a:xfrm>
          <a:prstGeom prst="rect">
            <a:avLst/>
          </a:prstGeom>
          <a:noFill/>
        </p:spPr>
      </p:pic>
      <p:sp>
        <p:nvSpPr>
          <p:cNvPr id="5" name="TextBox 4"/>
          <p:cNvSpPr txBox="1"/>
          <p:nvPr/>
        </p:nvSpPr>
        <p:spPr>
          <a:xfrm>
            <a:off x="0" y="-76200"/>
            <a:ext cx="9144000" cy="584775"/>
          </a:xfrm>
          <a:prstGeom prst="rect">
            <a:avLst/>
          </a:prstGeom>
          <a:noFill/>
        </p:spPr>
        <p:txBody>
          <a:bodyPr wrap="square" rtlCol="0">
            <a:spAutoFit/>
          </a:bodyPr>
          <a:lstStyle/>
          <a:p>
            <a:pPr algn="ctr"/>
            <a:r>
              <a:rPr lang="en-US" sz="3200" b="1" dirty="0" smtClean="0">
                <a:solidFill>
                  <a:srgbClr val="C00000"/>
                </a:solidFill>
              </a:rPr>
              <a:t>LILIUM</a:t>
            </a:r>
            <a:endParaRPr lang="en-US" b="1" dirty="0">
              <a:solidFill>
                <a:srgbClr val="C00000"/>
              </a:solidFill>
            </a:endParaRPr>
          </a:p>
        </p:txBody>
      </p:sp>
      <p:pic>
        <p:nvPicPr>
          <p:cNvPr id="96264" name="Picture 8" descr="Image result for lilium flower"/>
          <p:cNvPicPr>
            <a:picLocks noChangeAspect="1" noChangeArrowheads="1"/>
          </p:cNvPicPr>
          <p:nvPr/>
        </p:nvPicPr>
        <p:blipFill>
          <a:blip r:embed="rId4"/>
          <a:srcRect/>
          <a:stretch>
            <a:fillRect/>
          </a:stretch>
        </p:blipFill>
        <p:spPr bwMode="auto">
          <a:xfrm>
            <a:off x="1" y="3733800"/>
            <a:ext cx="4572000" cy="3124200"/>
          </a:xfrm>
          <a:prstGeom prst="rect">
            <a:avLst/>
          </a:prstGeo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3836 - Amaranthus caudatus (Zieramaranth).JPG"/>
          <p:cNvPicPr>
            <a:picLocks noChangeAspect="1" noChangeArrowheads="1"/>
          </p:cNvPicPr>
          <p:nvPr/>
        </p:nvPicPr>
        <p:blipFill>
          <a:blip r:embed="rId2"/>
          <a:srcRect t="18868"/>
          <a:stretch>
            <a:fillRect/>
          </a:stretch>
        </p:blipFill>
        <p:spPr bwMode="auto">
          <a:xfrm>
            <a:off x="4343401" y="0"/>
            <a:ext cx="4800600" cy="5943600"/>
          </a:xfrm>
          <a:prstGeom prst="rect">
            <a:avLst/>
          </a:prstGeom>
          <a:noFill/>
        </p:spPr>
      </p:pic>
      <p:sp>
        <p:nvSpPr>
          <p:cNvPr id="97284" name="AutoShape 4" descr="Image result for amaranth elephant head flow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7286" name="Picture 6" descr="Image result for amaranth elephant head flower"/>
          <p:cNvPicPr>
            <a:picLocks noChangeAspect="1" noChangeArrowheads="1"/>
          </p:cNvPicPr>
          <p:nvPr/>
        </p:nvPicPr>
        <p:blipFill>
          <a:blip r:embed="rId3"/>
          <a:srcRect/>
          <a:stretch>
            <a:fillRect/>
          </a:stretch>
        </p:blipFill>
        <p:spPr bwMode="auto">
          <a:xfrm>
            <a:off x="0" y="0"/>
            <a:ext cx="4419600" cy="5943600"/>
          </a:xfrm>
          <a:prstGeom prst="rect">
            <a:avLst/>
          </a:prstGeom>
          <a:noFill/>
        </p:spPr>
      </p:pic>
      <p:sp>
        <p:nvSpPr>
          <p:cNvPr id="6" name="TextBox 5"/>
          <p:cNvSpPr txBox="1"/>
          <p:nvPr/>
        </p:nvSpPr>
        <p:spPr>
          <a:xfrm>
            <a:off x="5486400" y="6336268"/>
            <a:ext cx="3048000" cy="369332"/>
          </a:xfrm>
          <a:prstGeom prst="rect">
            <a:avLst/>
          </a:prstGeom>
          <a:noFill/>
        </p:spPr>
        <p:txBody>
          <a:bodyPr wrap="square" rtlCol="0">
            <a:spAutoFit/>
          </a:bodyPr>
          <a:lstStyle/>
          <a:p>
            <a:r>
              <a:rPr lang="en-US" b="1" dirty="0" smtClean="0">
                <a:solidFill>
                  <a:srgbClr val="C00000"/>
                </a:solidFill>
              </a:rPr>
              <a:t>Love lies bleeding </a:t>
            </a:r>
            <a:r>
              <a:rPr lang="en-US" b="1" dirty="0" err="1" smtClean="0">
                <a:solidFill>
                  <a:srgbClr val="C00000"/>
                </a:solidFill>
              </a:rPr>
              <a:t>amaranthus</a:t>
            </a:r>
            <a:endParaRPr lang="en-US" b="1" dirty="0">
              <a:solidFill>
                <a:srgbClr val="C00000"/>
              </a:solidFill>
            </a:endParaRPr>
          </a:p>
        </p:txBody>
      </p:sp>
      <p:sp>
        <p:nvSpPr>
          <p:cNvPr id="7" name="TextBox 6"/>
          <p:cNvSpPr txBox="1"/>
          <p:nvPr/>
        </p:nvSpPr>
        <p:spPr>
          <a:xfrm>
            <a:off x="-76200" y="6260068"/>
            <a:ext cx="3886200" cy="400110"/>
          </a:xfrm>
          <a:prstGeom prst="rect">
            <a:avLst/>
          </a:prstGeom>
          <a:noFill/>
        </p:spPr>
        <p:txBody>
          <a:bodyPr wrap="square" rtlCol="0">
            <a:spAutoFit/>
          </a:bodyPr>
          <a:lstStyle/>
          <a:p>
            <a:pPr algn="ctr"/>
            <a:r>
              <a:rPr lang="en-US" sz="2000" b="1" dirty="0" smtClean="0">
                <a:solidFill>
                  <a:srgbClr val="C00000"/>
                </a:solidFill>
              </a:rPr>
              <a:t>Elephant </a:t>
            </a:r>
            <a:r>
              <a:rPr lang="en-US" sz="2000" b="1" dirty="0" err="1" smtClean="0">
                <a:solidFill>
                  <a:srgbClr val="C00000"/>
                </a:solidFill>
              </a:rPr>
              <a:t>amaranthus</a:t>
            </a:r>
            <a:endParaRPr lang="en-US" sz="2000" b="1" dirty="0">
              <a:solidFill>
                <a:srgbClr val="C00000"/>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etunia."/>
          <p:cNvPicPr>
            <a:picLocks noChangeAspect="1" noChangeArrowheads="1"/>
          </p:cNvPicPr>
          <p:nvPr/>
        </p:nvPicPr>
        <p:blipFill>
          <a:blip r:embed="rId2"/>
          <a:srcRect/>
          <a:stretch>
            <a:fillRect/>
          </a:stretch>
        </p:blipFill>
        <p:spPr bwMode="auto">
          <a:xfrm>
            <a:off x="0" y="609600"/>
            <a:ext cx="2924175" cy="3124200"/>
          </a:xfrm>
          <a:prstGeom prst="rect">
            <a:avLst/>
          </a:prstGeom>
          <a:noFill/>
        </p:spPr>
      </p:pic>
      <p:pic>
        <p:nvPicPr>
          <p:cNvPr id="1028" name="Picture 4" descr="Image result for Petunia."/>
          <p:cNvPicPr>
            <a:picLocks noChangeAspect="1" noChangeArrowheads="1"/>
          </p:cNvPicPr>
          <p:nvPr/>
        </p:nvPicPr>
        <p:blipFill>
          <a:blip r:embed="rId3"/>
          <a:srcRect/>
          <a:stretch>
            <a:fillRect/>
          </a:stretch>
        </p:blipFill>
        <p:spPr bwMode="auto">
          <a:xfrm>
            <a:off x="2895600" y="609600"/>
            <a:ext cx="3200400" cy="3048000"/>
          </a:xfrm>
          <a:prstGeom prst="rect">
            <a:avLst/>
          </a:prstGeom>
          <a:noFill/>
        </p:spPr>
      </p:pic>
      <p:pic>
        <p:nvPicPr>
          <p:cNvPr id="1030" name="Picture 6" descr="Image result for Petunia."/>
          <p:cNvPicPr>
            <a:picLocks noChangeAspect="1" noChangeArrowheads="1"/>
          </p:cNvPicPr>
          <p:nvPr/>
        </p:nvPicPr>
        <p:blipFill>
          <a:blip r:embed="rId4"/>
          <a:srcRect/>
          <a:stretch>
            <a:fillRect/>
          </a:stretch>
        </p:blipFill>
        <p:spPr bwMode="auto">
          <a:xfrm>
            <a:off x="0" y="3657600"/>
            <a:ext cx="4876800" cy="3200400"/>
          </a:xfrm>
          <a:prstGeom prst="rect">
            <a:avLst/>
          </a:prstGeom>
          <a:noFill/>
        </p:spPr>
      </p:pic>
      <p:pic>
        <p:nvPicPr>
          <p:cNvPr id="1032" name="Picture 8" descr="Image result for Petunia."/>
          <p:cNvPicPr>
            <a:picLocks noChangeAspect="1" noChangeArrowheads="1"/>
          </p:cNvPicPr>
          <p:nvPr/>
        </p:nvPicPr>
        <p:blipFill>
          <a:blip r:embed="rId5"/>
          <a:srcRect/>
          <a:stretch>
            <a:fillRect/>
          </a:stretch>
        </p:blipFill>
        <p:spPr bwMode="auto">
          <a:xfrm>
            <a:off x="6096000" y="609600"/>
            <a:ext cx="3048000" cy="3048000"/>
          </a:xfrm>
          <a:prstGeom prst="rect">
            <a:avLst/>
          </a:prstGeom>
          <a:noFill/>
        </p:spPr>
      </p:pic>
      <p:pic>
        <p:nvPicPr>
          <p:cNvPr id="1034" name="Picture 10" descr="Image result for Petunia."/>
          <p:cNvPicPr>
            <a:picLocks noChangeAspect="1" noChangeArrowheads="1"/>
          </p:cNvPicPr>
          <p:nvPr/>
        </p:nvPicPr>
        <p:blipFill>
          <a:blip r:embed="rId6"/>
          <a:srcRect/>
          <a:stretch>
            <a:fillRect/>
          </a:stretch>
        </p:blipFill>
        <p:spPr bwMode="auto">
          <a:xfrm>
            <a:off x="4876800" y="3657600"/>
            <a:ext cx="4267200" cy="3200400"/>
          </a:xfrm>
          <a:prstGeom prst="rect">
            <a:avLst/>
          </a:prstGeom>
          <a:noFill/>
        </p:spPr>
      </p:pic>
      <p:sp>
        <p:nvSpPr>
          <p:cNvPr id="7" name="TextBox 6"/>
          <p:cNvSpPr txBox="1"/>
          <p:nvPr/>
        </p:nvSpPr>
        <p:spPr>
          <a:xfrm>
            <a:off x="3581400" y="-76200"/>
            <a:ext cx="4876800" cy="584775"/>
          </a:xfrm>
          <a:prstGeom prst="rect">
            <a:avLst/>
          </a:prstGeom>
          <a:noFill/>
        </p:spPr>
        <p:txBody>
          <a:bodyPr wrap="square" rtlCol="0">
            <a:spAutoFit/>
          </a:bodyPr>
          <a:lstStyle/>
          <a:p>
            <a:r>
              <a:rPr lang="en-US" sz="3200" b="1" dirty="0" smtClean="0">
                <a:solidFill>
                  <a:srgbClr val="FF0000"/>
                </a:solidFill>
              </a:rPr>
              <a:t>PETUNIA</a:t>
            </a:r>
            <a:endParaRPr lang="en-US" sz="3200" b="1" dirty="0">
              <a:solidFill>
                <a:srgbClr val="FF0000"/>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6020"/>
            <a:ext cx="9144000" cy="523220"/>
          </a:xfrm>
          <a:prstGeom prst="rect">
            <a:avLst/>
          </a:prstGeom>
          <a:noFill/>
        </p:spPr>
        <p:txBody>
          <a:bodyPr wrap="square" rtlCol="0">
            <a:spAutoFit/>
          </a:bodyPr>
          <a:lstStyle/>
          <a:p>
            <a:pPr algn="ctr"/>
            <a:r>
              <a:rPr lang="en-US" sz="2800" b="1" dirty="0" smtClean="0">
                <a:solidFill>
                  <a:srgbClr val="FF0000"/>
                </a:solidFill>
              </a:rPr>
              <a:t>VERBENA</a:t>
            </a:r>
            <a:endParaRPr lang="en-US" sz="2800" b="1" dirty="0">
              <a:solidFill>
                <a:srgbClr val="FF0000"/>
              </a:solidFill>
            </a:endParaRPr>
          </a:p>
        </p:txBody>
      </p:sp>
      <p:pic>
        <p:nvPicPr>
          <p:cNvPr id="86018" name="Picture 2" descr="Image result for Verbena."/>
          <p:cNvPicPr>
            <a:picLocks noChangeAspect="1" noChangeArrowheads="1"/>
          </p:cNvPicPr>
          <p:nvPr/>
        </p:nvPicPr>
        <p:blipFill>
          <a:blip r:embed="rId2"/>
          <a:srcRect/>
          <a:stretch>
            <a:fillRect/>
          </a:stretch>
        </p:blipFill>
        <p:spPr bwMode="auto">
          <a:xfrm>
            <a:off x="0" y="457200"/>
            <a:ext cx="4572000" cy="6400800"/>
          </a:xfrm>
          <a:prstGeom prst="rect">
            <a:avLst/>
          </a:prstGeom>
          <a:noFill/>
        </p:spPr>
      </p:pic>
      <p:sp>
        <p:nvSpPr>
          <p:cNvPr id="86020" name="AutoShape 4" descr="Image result for Verben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6022" name="AutoShape 6" descr="Image result for Verben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6026" name="Picture 10" descr="Image result for Verbena."/>
          <p:cNvPicPr>
            <a:picLocks noChangeAspect="1" noChangeArrowheads="1"/>
          </p:cNvPicPr>
          <p:nvPr/>
        </p:nvPicPr>
        <p:blipFill>
          <a:blip r:embed="rId3"/>
          <a:srcRect/>
          <a:stretch>
            <a:fillRect/>
          </a:stretch>
        </p:blipFill>
        <p:spPr bwMode="auto">
          <a:xfrm>
            <a:off x="4572000" y="457200"/>
            <a:ext cx="4572000" cy="6400800"/>
          </a:xfrm>
          <a:prstGeom prst="rect">
            <a:avLst/>
          </a:prstGeo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6200"/>
            <a:ext cx="9144000" cy="461665"/>
          </a:xfrm>
          <a:prstGeom prst="rect">
            <a:avLst/>
          </a:prstGeom>
          <a:noFill/>
        </p:spPr>
        <p:txBody>
          <a:bodyPr wrap="square" rtlCol="0">
            <a:spAutoFit/>
          </a:bodyPr>
          <a:lstStyle/>
          <a:p>
            <a:pPr algn="ctr"/>
            <a:r>
              <a:rPr lang="en-US" sz="2400" b="1" dirty="0" smtClean="0">
                <a:solidFill>
                  <a:srgbClr val="FF0000"/>
                </a:solidFill>
              </a:rPr>
              <a:t>VINCA (PERIWINKLE)</a:t>
            </a:r>
            <a:endParaRPr lang="en-US" sz="2400" b="1" dirty="0">
              <a:solidFill>
                <a:srgbClr val="FF0000"/>
              </a:solidFill>
            </a:endParaRPr>
          </a:p>
        </p:txBody>
      </p:sp>
      <p:sp>
        <p:nvSpPr>
          <p:cNvPr id="87042" name="AutoShape 2" descr="Image result for IMAGES OF PERIWINK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7044" name="AutoShape 4" descr="Image result for IMAGES OF PERIWINK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7046" name="AutoShape 6" descr="Image result for IMAGES OF PERIWINK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7048" name="Picture 8" descr="Image result for IMAGES OF PERIWINKLE"/>
          <p:cNvPicPr>
            <a:picLocks noChangeAspect="1" noChangeArrowheads="1"/>
          </p:cNvPicPr>
          <p:nvPr/>
        </p:nvPicPr>
        <p:blipFill>
          <a:blip r:embed="rId2" cstate="print"/>
          <a:srcRect/>
          <a:stretch>
            <a:fillRect/>
          </a:stretch>
        </p:blipFill>
        <p:spPr bwMode="auto">
          <a:xfrm>
            <a:off x="0" y="381000"/>
            <a:ext cx="4724400" cy="3200400"/>
          </a:xfrm>
          <a:prstGeom prst="rect">
            <a:avLst/>
          </a:prstGeom>
          <a:noFill/>
        </p:spPr>
      </p:pic>
      <p:sp>
        <p:nvSpPr>
          <p:cNvPr id="87050" name="AutoShape 10" descr="Image result for IMAGES OF PERIWINK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7052" name="Picture 12" descr="Image result for IMAGES OF PERIWINKLE"/>
          <p:cNvPicPr>
            <a:picLocks noChangeAspect="1" noChangeArrowheads="1"/>
          </p:cNvPicPr>
          <p:nvPr/>
        </p:nvPicPr>
        <p:blipFill>
          <a:blip r:embed="rId3"/>
          <a:srcRect l="15254" r="11864"/>
          <a:stretch>
            <a:fillRect/>
          </a:stretch>
        </p:blipFill>
        <p:spPr bwMode="auto">
          <a:xfrm>
            <a:off x="4724400" y="381000"/>
            <a:ext cx="4419600" cy="3124200"/>
          </a:xfrm>
          <a:prstGeom prst="rect">
            <a:avLst/>
          </a:prstGeom>
          <a:noFill/>
        </p:spPr>
      </p:pic>
      <p:pic>
        <p:nvPicPr>
          <p:cNvPr id="87054" name="Picture 14" descr="Image result for IMAGES OF PERIWINKLE"/>
          <p:cNvPicPr>
            <a:picLocks noChangeAspect="1" noChangeArrowheads="1"/>
          </p:cNvPicPr>
          <p:nvPr/>
        </p:nvPicPr>
        <p:blipFill>
          <a:blip r:embed="rId4"/>
          <a:srcRect/>
          <a:stretch>
            <a:fillRect/>
          </a:stretch>
        </p:blipFill>
        <p:spPr bwMode="auto">
          <a:xfrm>
            <a:off x="4724400" y="3505200"/>
            <a:ext cx="4419600" cy="3352800"/>
          </a:xfrm>
          <a:prstGeom prst="rect">
            <a:avLst/>
          </a:prstGeom>
          <a:noFill/>
        </p:spPr>
      </p:pic>
      <p:sp>
        <p:nvSpPr>
          <p:cNvPr id="87056" name="AutoShape 16" descr="Image result for IMAGES OF PERIWINK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7058" name="Picture 18" descr="Image result for IMAGES OF PERIWINKLE"/>
          <p:cNvPicPr>
            <a:picLocks noChangeAspect="1" noChangeArrowheads="1"/>
          </p:cNvPicPr>
          <p:nvPr/>
        </p:nvPicPr>
        <p:blipFill>
          <a:blip r:embed="rId5"/>
          <a:srcRect r="3279"/>
          <a:stretch>
            <a:fillRect/>
          </a:stretch>
        </p:blipFill>
        <p:spPr bwMode="auto">
          <a:xfrm>
            <a:off x="0" y="3505200"/>
            <a:ext cx="4724400" cy="335280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POLYANTHUS&#10;• Short plants&#10;• Continuous flowering type&#10;• Flowers come in clusters&#10;• Light pruning is required&#10; "/>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1375"/>
            <a:ext cx="9144000" cy="584775"/>
          </a:xfrm>
          <a:prstGeom prst="rect">
            <a:avLst/>
          </a:prstGeom>
          <a:noFill/>
        </p:spPr>
        <p:txBody>
          <a:bodyPr wrap="square" rtlCol="0">
            <a:spAutoFit/>
          </a:bodyPr>
          <a:lstStyle/>
          <a:p>
            <a:pPr algn="ctr"/>
            <a:r>
              <a:rPr lang="en-US" sz="3200" b="1" dirty="0" smtClean="0">
                <a:solidFill>
                  <a:srgbClr val="FF0000"/>
                </a:solidFill>
              </a:rPr>
              <a:t>ZINNIA</a:t>
            </a:r>
            <a:endParaRPr lang="en-US" b="1" dirty="0">
              <a:solidFill>
                <a:srgbClr val="FF0000"/>
              </a:solidFill>
            </a:endParaRPr>
          </a:p>
        </p:txBody>
      </p:sp>
      <p:sp>
        <p:nvSpPr>
          <p:cNvPr id="88066" name="AutoShape 2" descr="Image result for zinn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8068" name="AutoShape 4" descr="Image result for zinn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8070" name="Picture 6" descr="Image result for zinnia"/>
          <p:cNvPicPr>
            <a:picLocks noChangeAspect="1" noChangeArrowheads="1"/>
          </p:cNvPicPr>
          <p:nvPr/>
        </p:nvPicPr>
        <p:blipFill>
          <a:blip r:embed="rId2"/>
          <a:srcRect l="7500"/>
          <a:stretch>
            <a:fillRect/>
          </a:stretch>
        </p:blipFill>
        <p:spPr bwMode="auto">
          <a:xfrm>
            <a:off x="0" y="533400"/>
            <a:ext cx="3048000" cy="4343400"/>
          </a:xfrm>
          <a:prstGeom prst="rect">
            <a:avLst/>
          </a:prstGeom>
          <a:noFill/>
        </p:spPr>
      </p:pic>
      <p:pic>
        <p:nvPicPr>
          <p:cNvPr id="88072" name="Picture 8" descr="Image result for zinnia"/>
          <p:cNvPicPr>
            <a:picLocks noChangeAspect="1" noChangeArrowheads="1"/>
          </p:cNvPicPr>
          <p:nvPr/>
        </p:nvPicPr>
        <p:blipFill>
          <a:blip r:embed="rId3"/>
          <a:srcRect r="17932" b="7018"/>
          <a:stretch>
            <a:fillRect/>
          </a:stretch>
        </p:blipFill>
        <p:spPr bwMode="auto">
          <a:xfrm>
            <a:off x="3048000" y="2819400"/>
            <a:ext cx="3124200" cy="4038600"/>
          </a:xfrm>
          <a:prstGeom prst="rect">
            <a:avLst/>
          </a:prstGeom>
          <a:noFill/>
        </p:spPr>
      </p:pic>
      <p:pic>
        <p:nvPicPr>
          <p:cNvPr id="88074" name="Picture 10" descr="Image result for zinnia"/>
          <p:cNvPicPr>
            <a:picLocks noChangeAspect="1" noChangeArrowheads="1"/>
          </p:cNvPicPr>
          <p:nvPr/>
        </p:nvPicPr>
        <p:blipFill>
          <a:blip r:embed="rId4"/>
          <a:srcRect t="18947" r="37333" b="24211"/>
          <a:stretch>
            <a:fillRect/>
          </a:stretch>
        </p:blipFill>
        <p:spPr bwMode="auto">
          <a:xfrm>
            <a:off x="6172200" y="533400"/>
            <a:ext cx="2971800" cy="4114800"/>
          </a:xfrm>
          <a:prstGeom prst="rect">
            <a:avLst/>
          </a:prstGeom>
          <a:no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AutoShape 2" descr="Image result for Aster (genu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9092" name="Picture 4" descr="Image result for Aster (genus)"/>
          <p:cNvPicPr>
            <a:picLocks noChangeAspect="1" noChangeArrowheads="1"/>
          </p:cNvPicPr>
          <p:nvPr/>
        </p:nvPicPr>
        <p:blipFill>
          <a:blip r:embed="rId2"/>
          <a:srcRect/>
          <a:stretch>
            <a:fillRect/>
          </a:stretch>
        </p:blipFill>
        <p:spPr bwMode="auto">
          <a:xfrm>
            <a:off x="0" y="533400"/>
            <a:ext cx="4572000" cy="3200400"/>
          </a:xfrm>
          <a:prstGeom prst="rect">
            <a:avLst/>
          </a:prstGeom>
          <a:noFill/>
        </p:spPr>
      </p:pic>
      <p:pic>
        <p:nvPicPr>
          <p:cNvPr id="89094" name="Picture 6" descr="Image result for Aster (genus)"/>
          <p:cNvPicPr>
            <a:picLocks noChangeAspect="1" noChangeArrowheads="1"/>
          </p:cNvPicPr>
          <p:nvPr/>
        </p:nvPicPr>
        <p:blipFill>
          <a:blip r:embed="rId3"/>
          <a:srcRect/>
          <a:stretch>
            <a:fillRect/>
          </a:stretch>
        </p:blipFill>
        <p:spPr bwMode="auto">
          <a:xfrm>
            <a:off x="4572000" y="533400"/>
            <a:ext cx="4572000" cy="3200400"/>
          </a:xfrm>
          <a:prstGeom prst="rect">
            <a:avLst/>
          </a:prstGeom>
          <a:noFill/>
        </p:spPr>
      </p:pic>
      <p:sp>
        <p:nvSpPr>
          <p:cNvPr id="89096" name="AutoShape 8" descr="Image result for Aster (genu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9098" name="Picture 10" descr="Image result for Aster (genus)"/>
          <p:cNvPicPr>
            <a:picLocks noChangeAspect="1" noChangeArrowheads="1"/>
          </p:cNvPicPr>
          <p:nvPr/>
        </p:nvPicPr>
        <p:blipFill>
          <a:blip r:embed="rId4"/>
          <a:srcRect/>
          <a:stretch>
            <a:fillRect/>
          </a:stretch>
        </p:blipFill>
        <p:spPr bwMode="auto">
          <a:xfrm>
            <a:off x="2362200" y="3733800"/>
            <a:ext cx="4495800" cy="3124200"/>
          </a:xfrm>
          <a:prstGeom prst="rect">
            <a:avLst/>
          </a:prstGeom>
          <a:noFill/>
        </p:spPr>
      </p:pic>
      <p:sp>
        <p:nvSpPr>
          <p:cNvPr id="7" name="TextBox 6"/>
          <p:cNvSpPr txBox="1"/>
          <p:nvPr/>
        </p:nvSpPr>
        <p:spPr>
          <a:xfrm>
            <a:off x="0" y="0"/>
            <a:ext cx="9144000" cy="584775"/>
          </a:xfrm>
          <a:prstGeom prst="rect">
            <a:avLst/>
          </a:prstGeom>
          <a:noFill/>
        </p:spPr>
        <p:txBody>
          <a:bodyPr wrap="square" rtlCol="0">
            <a:spAutoFit/>
          </a:bodyPr>
          <a:lstStyle/>
          <a:p>
            <a:pPr algn="ctr"/>
            <a:r>
              <a:rPr lang="en-US" sz="3200" b="1" dirty="0" smtClean="0">
                <a:solidFill>
                  <a:srgbClr val="C00000"/>
                </a:solidFill>
              </a:rPr>
              <a:t>ASTER</a:t>
            </a:r>
            <a:endParaRPr lang="en-US" b="1" dirty="0">
              <a:solidFill>
                <a:srgbClr val="C00000"/>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6200"/>
            <a:ext cx="9144000" cy="523220"/>
          </a:xfrm>
          <a:prstGeom prst="rect">
            <a:avLst/>
          </a:prstGeom>
          <a:noFill/>
        </p:spPr>
        <p:txBody>
          <a:bodyPr wrap="square" rtlCol="0">
            <a:spAutoFit/>
          </a:bodyPr>
          <a:lstStyle/>
          <a:p>
            <a:pPr algn="ctr"/>
            <a:r>
              <a:rPr lang="en-US" sz="2800" b="1" dirty="0" smtClean="0">
                <a:solidFill>
                  <a:srgbClr val="FF0000"/>
                </a:solidFill>
              </a:rPr>
              <a:t>ANTIRRHINUM</a:t>
            </a:r>
            <a:endParaRPr lang="en-US" b="1" dirty="0">
              <a:solidFill>
                <a:srgbClr val="FF0000"/>
              </a:solidFill>
            </a:endParaRPr>
          </a:p>
        </p:txBody>
      </p:sp>
      <p:pic>
        <p:nvPicPr>
          <p:cNvPr id="92162" name="Picture 2" descr="Image result for antirrhinum"/>
          <p:cNvPicPr>
            <a:picLocks noChangeAspect="1" noChangeArrowheads="1"/>
          </p:cNvPicPr>
          <p:nvPr/>
        </p:nvPicPr>
        <p:blipFill>
          <a:blip r:embed="rId2"/>
          <a:srcRect/>
          <a:stretch>
            <a:fillRect/>
          </a:stretch>
        </p:blipFill>
        <p:spPr bwMode="auto">
          <a:xfrm>
            <a:off x="0" y="609600"/>
            <a:ext cx="4572000" cy="6248400"/>
          </a:xfrm>
          <a:prstGeom prst="rect">
            <a:avLst/>
          </a:prstGeom>
          <a:noFill/>
        </p:spPr>
      </p:pic>
      <p:sp>
        <p:nvSpPr>
          <p:cNvPr id="92164" name="AutoShape 4" descr="Image result for antirrhinu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2166" name="Picture 6" descr="Image result for antirrhinum"/>
          <p:cNvPicPr>
            <a:picLocks noChangeAspect="1" noChangeArrowheads="1"/>
          </p:cNvPicPr>
          <p:nvPr/>
        </p:nvPicPr>
        <p:blipFill>
          <a:blip r:embed="rId3"/>
          <a:srcRect/>
          <a:stretch>
            <a:fillRect/>
          </a:stretch>
        </p:blipFill>
        <p:spPr bwMode="auto">
          <a:xfrm>
            <a:off x="4495800" y="609600"/>
            <a:ext cx="4648200" cy="6248400"/>
          </a:xfrm>
          <a:prstGeom prst="rect">
            <a:avLst/>
          </a:prstGeom>
          <a:noFill/>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AutoShape 2" descr="Image result for Dahl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0116" name="AutoShape 4" descr="Image result for Dahl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0118" name="AutoShape 6" descr="Image result for Dahl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0120" name="AutoShape 8" descr="Image result for Dahl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0122" name="AutoShape 10" descr="Image result for Dahl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0124" name="AutoShape 12" descr="Image result for Dahl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0126" name="Picture 14" descr="Image result for Dahlia"/>
          <p:cNvPicPr>
            <a:picLocks noChangeAspect="1" noChangeArrowheads="1"/>
          </p:cNvPicPr>
          <p:nvPr/>
        </p:nvPicPr>
        <p:blipFill>
          <a:blip r:embed="rId2"/>
          <a:srcRect r="19718"/>
          <a:stretch>
            <a:fillRect/>
          </a:stretch>
        </p:blipFill>
        <p:spPr bwMode="auto">
          <a:xfrm>
            <a:off x="0" y="990600"/>
            <a:ext cx="4800600" cy="5867400"/>
          </a:xfrm>
          <a:prstGeom prst="rect">
            <a:avLst/>
          </a:prstGeom>
          <a:noFill/>
        </p:spPr>
      </p:pic>
      <p:pic>
        <p:nvPicPr>
          <p:cNvPr id="90128" name="Picture 16" descr="Image result for Dahlia"/>
          <p:cNvPicPr>
            <a:picLocks noChangeAspect="1" noChangeArrowheads="1"/>
          </p:cNvPicPr>
          <p:nvPr/>
        </p:nvPicPr>
        <p:blipFill>
          <a:blip r:embed="rId3"/>
          <a:srcRect l="3333" r="13333"/>
          <a:stretch>
            <a:fillRect/>
          </a:stretch>
        </p:blipFill>
        <p:spPr bwMode="auto">
          <a:xfrm>
            <a:off x="4800600" y="990600"/>
            <a:ext cx="4343400" cy="5867400"/>
          </a:xfrm>
          <a:prstGeom prst="rect">
            <a:avLst/>
          </a:prstGeom>
          <a:noFill/>
        </p:spPr>
      </p:pic>
      <p:sp>
        <p:nvSpPr>
          <p:cNvPr id="11" name="TextBox 10"/>
          <p:cNvSpPr txBox="1"/>
          <p:nvPr/>
        </p:nvSpPr>
        <p:spPr>
          <a:xfrm>
            <a:off x="0" y="0"/>
            <a:ext cx="9144000" cy="830997"/>
          </a:xfrm>
          <a:prstGeom prst="rect">
            <a:avLst/>
          </a:prstGeom>
          <a:noFill/>
        </p:spPr>
        <p:txBody>
          <a:bodyPr wrap="square" rtlCol="0">
            <a:spAutoFit/>
          </a:bodyPr>
          <a:lstStyle/>
          <a:p>
            <a:pPr algn="ctr"/>
            <a:r>
              <a:rPr lang="en-US" sz="4800" b="1" dirty="0" smtClean="0">
                <a:solidFill>
                  <a:srgbClr val="C00000"/>
                </a:solidFill>
              </a:rPr>
              <a:t>DAHLIA</a:t>
            </a:r>
            <a:endParaRPr lang="en-US" sz="2800" b="1" dirty="0">
              <a:solidFill>
                <a:srgbClr val="C00000"/>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Image result for Daffodil"/>
          <p:cNvPicPr>
            <a:picLocks noChangeAspect="1" noChangeArrowheads="1"/>
          </p:cNvPicPr>
          <p:nvPr/>
        </p:nvPicPr>
        <p:blipFill>
          <a:blip r:embed="rId2"/>
          <a:srcRect/>
          <a:stretch>
            <a:fillRect/>
          </a:stretch>
        </p:blipFill>
        <p:spPr bwMode="auto">
          <a:xfrm>
            <a:off x="0" y="533400"/>
            <a:ext cx="4876800" cy="6324600"/>
          </a:xfrm>
          <a:prstGeom prst="rect">
            <a:avLst/>
          </a:prstGeom>
          <a:noFill/>
        </p:spPr>
      </p:pic>
      <p:sp>
        <p:nvSpPr>
          <p:cNvPr id="3" name="TextBox 2"/>
          <p:cNvSpPr txBox="1"/>
          <p:nvPr/>
        </p:nvSpPr>
        <p:spPr>
          <a:xfrm>
            <a:off x="0" y="0"/>
            <a:ext cx="9144000" cy="523220"/>
          </a:xfrm>
          <a:prstGeom prst="rect">
            <a:avLst/>
          </a:prstGeom>
          <a:noFill/>
        </p:spPr>
        <p:txBody>
          <a:bodyPr wrap="square" rtlCol="0">
            <a:spAutoFit/>
          </a:bodyPr>
          <a:lstStyle/>
          <a:p>
            <a:pPr algn="ctr"/>
            <a:r>
              <a:rPr lang="en-US" sz="2800" b="1" dirty="0" smtClean="0">
                <a:solidFill>
                  <a:srgbClr val="C00000"/>
                </a:solidFill>
              </a:rPr>
              <a:t>DAFFODIL</a:t>
            </a:r>
            <a:endParaRPr lang="en-US" sz="2800" b="1" dirty="0">
              <a:solidFill>
                <a:srgbClr val="C00000"/>
              </a:solidFill>
            </a:endParaRPr>
          </a:p>
        </p:txBody>
      </p:sp>
      <p:pic>
        <p:nvPicPr>
          <p:cNvPr id="93188" name="Picture 4" descr="Image result for Daffodil"/>
          <p:cNvPicPr>
            <a:picLocks noChangeAspect="1" noChangeArrowheads="1"/>
          </p:cNvPicPr>
          <p:nvPr/>
        </p:nvPicPr>
        <p:blipFill>
          <a:blip r:embed="rId3"/>
          <a:srcRect b="5714"/>
          <a:stretch>
            <a:fillRect/>
          </a:stretch>
        </p:blipFill>
        <p:spPr bwMode="auto">
          <a:xfrm>
            <a:off x="4876800" y="533400"/>
            <a:ext cx="4267200" cy="6324600"/>
          </a:xfrm>
          <a:prstGeom prst="rect">
            <a:avLst/>
          </a:prstGeom>
          <a:noFill/>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ansy"/>
          <p:cNvPicPr>
            <a:picLocks noChangeAspect="1" noChangeArrowheads="1"/>
          </p:cNvPicPr>
          <p:nvPr/>
        </p:nvPicPr>
        <p:blipFill>
          <a:blip r:embed="rId2"/>
          <a:srcRect/>
          <a:stretch>
            <a:fillRect/>
          </a:stretch>
        </p:blipFill>
        <p:spPr bwMode="auto">
          <a:xfrm>
            <a:off x="0" y="838200"/>
            <a:ext cx="9144000" cy="6019800"/>
          </a:xfrm>
          <a:prstGeom prst="rect">
            <a:avLst/>
          </a:prstGeom>
          <a:noFill/>
        </p:spPr>
      </p:pic>
      <p:sp>
        <p:nvSpPr>
          <p:cNvPr id="3" name="TextBox 2"/>
          <p:cNvSpPr txBox="1"/>
          <p:nvPr/>
        </p:nvSpPr>
        <p:spPr>
          <a:xfrm>
            <a:off x="0" y="0"/>
            <a:ext cx="9144000" cy="707886"/>
          </a:xfrm>
          <a:prstGeom prst="rect">
            <a:avLst/>
          </a:prstGeom>
          <a:noFill/>
        </p:spPr>
        <p:txBody>
          <a:bodyPr wrap="square" rtlCol="0">
            <a:spAutoFit/>
          </a:bodyPr>
          <a:lstStyle/>
          <a:p>
            <a:pPr algn="ctr"/>
            <a:r>
              <a:rPr lang="en-US" sz="4000" b="1" dirty="0" smtClean="0">
                <a:solidFill>
                  <a:srgbClr val="FF0000"/>
                </a:solidFill>
              </a:rPr>
              <a:t>PANSY</a:t>
            </a:r>
            <a:endParaRPr lang="en-US" sz="4000" b="1" dirty="0">
              <a:solidFill>
                <a:srgbClr val="FF0000"/>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46331"/>
          </a:xfrm>
          <a:prstGeom prst="rect">
            <a:avLst/>
          </a:prstGeom>
        </p:spPr>
        <p:txBody>
          <a:bodyPr wrap="square">
            <a:spAutoFit/>
          </a:bodyPr>
          <a:lstStyle/>
          <a:p>
            <a:pPr algn="ctr"/>
            <a:r>
              <a:rPr lang="en-US" sz="3600" b="1" dirty="0" smtClean="0">
                <a:solidFill>
                  <a:srgbClr val="C00000"/>
                </a:solidFill>
              </a:rPr>
              <a:t>ORCHIDS</a:t>
            </a:r>
            <a:endParaRPr lang="en-US" sz="3600" b="1" dirty="0">
              <a:solidFill>
                <a:srgbClr val="C00000"/>
              </a:solidFill>
            </a:endParaRPr>
          </a:p>
        </p:txBody>
      </p:sp>
      <p:sp>
        <p:nvSpPr>
          <p:cNvPr id="95234" name="AutoShape 2" descr="Image result for orchid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5236" name="Picture 4" descr="Image result for orchids"/>
          <p:cNvPicPr>
            <a:picLocks noChangeAspect="1" noChangeArrowheads="1"/>
          </p:cNvPicPr>
          <p:nvPr/>
        </p:nvPicPr>
        <p:blipFill>
          <a:blip r:embed="rId2"/>
          <a:srcRect/>
          <a:stretch>
            <a:fillRect/>
          </a:stretch>
        </p:blipFill>
        <p:spPr bwMode="auto">
          <a:xfrm>
            <a:off x="0" y="685800"/>
            <a:ext cx="4114800" cy="6172200"/>
          </a:xfrm>
          <a:prstGeom prst="rect">
            <a:avLst/>
          </a:prstGeom>
          <a:noFill/>
        </p:spPr>
      </p:pic>
      <p:pic>
        <p:nvPicPr>
          <p:cNvPr id="95238" name="Picture 6" descr="Premium Purple Cascade Phalaenopsis Orchid with mini yellow orchids set in vase&#10;"/>
          <p:cNvPicPr>
            <a:picLocks noChangeAspect="1" noChangeArrowheads="1"/>
          </p:cNvPicPr>
          <p:nvPr/>
        </p:nvPicPr>
        <p:blipFill>
          <a:blip r:embed="rId3"/>
          <a:srcRect/>
          <a:stretch>
            <a:fillRect/>
          </a:stretch>
        </p:blipFill>
        <p:spPr bwMode="auto">
          <a:xfrm>
            <a:off x="4419600" y="685800"/>
            <a:ext cx="4724400" cy="6172200"/>
          </a:xfrm>
          <a:prstGeom prst="rect">
            <a:avLst/>
          </a:prstGeom>
          <a:noFill/>
        </p:spPr>
      </p:pic>
      <p:pic>
        <p:nvPicPr>
          <p:cNvPr id="95240" name="Picture 8" descr="Image result for orchids"/>
          <p:cNvPicPr>
            <a:picLocks noChangeAspect="1" noChangeArrowheads="1"/>
          </p:cNvPicPr>
          <p:nvPr/>
        </p:nvPicPr>
        <p:blipFill>
          <a:blip r:embed="rId4"/>
          <a:srcRect t="7336" r="18518"/>
          <a:stretch>
            <a:fillRect/>
          </a:stretch>
        </p:blipFill>
        <p:spPr bwMode="auto">
          <a:xfrm>
            <a:off x="3581400" y="4572000"/>
            <a:ext cx="1676400" cy="2286000"/>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487</TotalTime>
  <Words>1132</Words>
  <Application>Microsoft Office PowerPoint</Application>
  <PresentationFormat>On-screen Show (4:3)</PresentationFormat>
  <Paragraphs>118</Paragraphs>
  <Slides>96</Slides>
  <Notes>0</Notes>
  <HiddenSlides>0</HiddenSlides>
  <MMClips>0</MMClips>
  <ScaleCrop>false</ScaleCrop>
  <HeadingPairs>
    <vt:vector size="4" baseType="variant">
      <vt:variant>
        <vt:lpstr>Theme</vt:lpstr>
      </vt:variant>
      <vt:variant>
        <vt:i4>1</vt:i4>
      </vt:variant>
      <vt:variant>
        <vt:lpstr>Slide Titles</vt:lpstr>
      </vt:variant>
      <vt:variant>
        <vt:i4>96</vt:i4>
      </vt:variant>
    </vt:vector>
  </HeadingPairs>
  <TitlesOfParts>
    <vt:vector size="97"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Lenovo</dc:creator>
  <cp:lastModifiedBy>Lenovo</cp:lastModifiedBy>
  <cp:revision>11</cp:revision>
  <dcterms:created xsi:type="dcterms:W3CDTF">2006-08-16T00:00:00Z</dcterms:created>
  <dcterms:modified xsi:type="dcterms:W3CDTF">2020-03-06T06:59:12Z</dcterms:modified>
</cp:coreProperties>
</file>